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83" r:id="rId5"/>
    <p:sldId id="301" r:id="rId6"/>
    <p:sldId id="340" r:id="rId7"/>
    <p:sldId id="342" r:id="rId8"/>
    <p:sldId id="388" r:id="rId9"/>
    <p:sldId id="327" r:id="rId10"/>
    <p:sldId id="389" r:id="rId11"/>
    <p:sldId id="338" r:id="rId12"/>
    <p:sldId id="351" r:id="rId13"/>
    <p:sldId id="353" r:id="rId14"/>
    <p:sldId id="432" r:id="rId15"/>
    <p:sldId id="433" r:id="rId16"/>
    <p:sldId id="356" r:id="rId17"/>
    <p:sldId id="354" r:id="rId18"/>
    <p:sldId id="355" r:id="rId19"/>
    <p:sldId id="434"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364" r:id="rId35"/>
    <p:sldId id="357" r:id="rId36"/>
    <p:sldId id="358" r:id="rId37"/>
    <p:sldId id="359" r:id="rId38"/>
    <p:sldId id="360" r:id="rId39"/>
    <p:sldId id="361" r:id="rId40"/>
    <p:sldId id="362" r:id="rId41"/>
    <p:sldId id="363" r:id="rId42"/>
    <p:sldId id="339" r:id="rId43"/>
    <p:sldId id="287" r:id="rId4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wdeaner" initials="" lastIdx="9" clrIdx="0"/>
  <p:cmAuthor id="1" name="Kister, Merlin D"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CCFFCC"/>
    <a:srgbClr val="66FF99"/>
    <a:srgbClr val="CCECFF"/>
    <a:srgbClr val="009999"/>
    <a:srgbClr val="0088EE"/>
    <a:srgbClr val="00CC99"/>
    <a:srgbClr val="061922"/>
    <a:srgbClr val="B4BABD"/>
    <a:srgbClr val="D7D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7" autoAdjust="0"/>
    <p:restoredTop sz="99733" autoAdjust="0"/>
  </p:normalViewPr>
  <p:slideViewPr>
    <p:cSldViewPr snapToGrid="0">
      <p:cViewPr>
        <p:scale>
          <a:sx n="92" d="100"/>
          <a:sy n="92" d="100"/>
        </p:scale>
        <p:origin x="-965" y="-192"/>
      </p:cViewPr>
      <p:guideLst>
        <p:guide orient="horz" pos="880"/>
        <p:guide pos="288"/>
        <p:guide pos="5472"/>
      </p:guideLst>
    </p:cSldViewPr>
  </p:slideViewPr>
  <p:outlineViewPr>
    <p:cViewPr>
      <p:scale>
        <a:sx n="33" d="100"/>
        <a:sy n="33" d="100"/>
      </p:scale>
      <p:origin x="0" y="9460"/>
    </p:cViewPr>
  </p:outlineViewPr>
  <p:notesTextViewPr>
    <p:cViewPr>
      <p:scale>
        <a:sx n="100" d="100"/>
        <a:sy n="100" d="100"/>
      </p:scale>
      <p:origin x="0" y="0"/>
    </p:cViewPr>
  </p:notesTextViewPr>
  <p:sorterViewPr>
    <p:cViewPr>
      <p:scale>
        <a:sx n="105" d="100"/>
        <a:sy n="105" d="100"/>
      </p:scale>
      <p:origin x="0" y="3922"/>
    </p:cViewPr>
  </p:sorterViewPr>
  <p:notesViewPr>
    <p:cSldViewPr>
      <p:cViewPr>
        <p:scale>
          <a:sx n="100" d="100"/>
          <a:sy n="100" d="100"/>
        </p:scale>
        <p:origin x="-780" y="26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09725-A25A-4274-B2C1-076493D25FC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2A19510-99B2-4C87-A544-DEC9E9989B49}">
      <dgm:prSet phldrT="[Text]"/>
      <dgm:spPr>
        <a:solidFill>
          <a:srgbClr val="0070C0"/>
        </a:solidFill>
      </dgm:spPr>
      <dgm:t>
        <a:bodyPr/>
        <a:lstStyle/>
        <a:p>
          <a:r>
            <a:rPr lang="en-US" dirty="0" smtClean="0"/>
            <a:t>Exploration</a:t>
          </a:r>
          <a:endParaRPr lang="en-US" dirty="0"/>
        </a:p>
      </dgm:t>
    </dgm:pt>
    <dgm:pt modelId="{2D692C7D-6FB5-4408-A71F-D64219B8904E}" type="parTrans" cxnId="{1C3BF1A5-33BD-40A8-A057-E01BEC8DCBDC}">
      <dgm:prSet/>
      <dgm:spPr/>
      <dgm:t>
        <a:bodyPr/>
        <a:lstStyle/>
        <a:p>
          <a:endParaRPr lang="en-US"/>
        </a:p>
      </dgm:t>
    </dgm:pt>
    <dgm:pt modelId="{D1AEEB11-7579-4F7C-BF39-45190A5F2207}" type="sibTrans" cxnId="{1C3BF1A5-33BD-40A8-A057-E01BEC8DCBDC}">
      <dgm:prSet/>
      <dgm:spPr/>
      <dgm:t>
        <a:bodyPr/>
        <a:lstStyle/>
        <a:p>
          <a:endParaRPr lang="en-US"/>
        </a:p>
      </dgm:t>
    </dgm:pt>
    <dgm:pt modelId="{393FA00F-698F-4976-A3E2-4D749BBB877B}">
      <dgm:prSet phldrT="[Text]"/>
      <dgm:spPr/>
      <dgm:t>
        <a:bodyPr/>
        <a:lstStyle/>
        <a:p>
          <a:r>
            <a:rPr lang="en-US" dirty="0" smtClean="0"/>
            <a:t>Guided Practice</a:t>
          </a:r>
          <a:endParaRPr lang="en-US" dirty="0"/>
        </a:p>
      </dgm:t>
    </dgm:pt>
    <dgm:pt modelId="{10D72BE2-D6E1-4C5D-9955-71FBC31749DC}" type="parTrans" cxnId="{D1F4DC5D-DDBD-415B-BAF7-220ABDB8A3B6}">
      <dgm:prSet/>
      <dgm:spPr/>
      <dgm:t>
        <a:bodyPr/>
        <a:lstStyle/>
        <a:p>
          <a:endParaRPr lang="en-US"/>
        </a:p>
      </dgm:t>
    </dgm:pt>
    <dgm:pt modelId="{CD7C107B-5D91-4388-B609-ACE9CC46697C}" type="sibTrans" cxnId="{D1F4DC5D-DDBD-415B-BAF7-220ABDB8A3B6}">
      <dgm:prSet/>
      <dgm:spPr/>
      <dgm:t>
        <a:bodyPr/>
        <a:lstStyle/>
        <a:p>
          <a:endParaRPr lang="en-US"/>
        </a:p>
      </dgm:t>
    </dgm:pt>
    <dgm:pt modelId="{31557934-1E51-4586-A4C4-6870CC134930}">
      <dgm:prSet phldrT="[Text]"/>
      <dgm:spPr/>
      <dgm:t>
        <a:bodyPr/>
        <a:lstStyle/>
        <a:p>
          <a:r>
            <a:rPr lang="en-US" dirty="0" smtClean="0"/>
            <a:t>Activity Application</a:t>
          </a:r>
          <a:endParaRPr lang="en-US" dirty="0"/>
        </a:p>
      </dgm:t>
    </dgm:pt>
    <dgm:pt modelId="{1013ACB3-3E1E-4C63-971F-B46035E8D0CC}" type="parTrans" cxnId="{76EF2578-CA9E-402E-94EE-2191EE539DC9}">
      <dgm:prSet/>
      <dgm:spPr/>
      <dgm:t>
        <a:bodyPr/>
        <a:lstStyle/>
        <a:p>
          <a:endParaRPr lang="en-US"/>
        </a:p>
      </dgm:t>
    </dgm:pt>
    <dgm:pt modelId="{7D5AF69F-DCFD-4ED2-B82C-02792DA8B98B}" type="sibTrans" cxnId="{76EF2578-CA9E-402E-94EE-2191EE539DC9}">
      <dgm:prSet/>
      <dgm:spPr/>
      <dgm:t>
        <a:bodyPr/>
        <a:lstStyle/>
        <a:p>
          <a:endParaRPr lang="en-US"/>
        </a:p>
      </dgm:t>
    </dgm:pt>
    <dgm:pt modelId="{4F938532-6BFE-4E4E-9974-F47622273619}">
      <dgm:prSet phldrT="[Text]"/>
      <dgm:spPr/>
      <dgm:t>
        <a:bodyPr/>
        <a:lstStyle/>
        <a:p>
          <a:r>
            <a:rPr lang="en-US" dirty="0" smtClean="0"/>
            <a:t>Sharing</a:t>
          </a:r>
          <a:endParaRPr lang="en-US" dirty="0"/>
        </a:p>
      </dgm:t>
    </dgm:pt>
    <dgm:pt modelId="{DFFB1947-F566-42BD-A9C1-C04964F21CE4}" type="parTrans" cxnId="{01D5CC9E-3955-4C57-AEB1-BF32D6560739}">
      <dgm:prSet/>
      <dgm:spPr/>
      <dgm:t>
        <a:bodyPr/>
        <a:lstStyle/>
        <a:p>
          <a:endParaRPr lang="en-US"/>
        </a:p>
      </dgm:t>
    </dgm:pt>
    <dgm:pt modelId="{AFFE7E2A-7844-431E-9D97-A6867E8DAB7A}" type="sibTrans" cxnId="{01D5CC9E-3955-4C57-AEB1-BF32D6560739}">
      <dgm:prSet/>
      <dgm:spPr/>
      <dgm:t>
        <a:bodyPr/>
        <a:lstStyle/>
        <a:p>
          <a:endParaRPr lang="en-US"/>
        </a:p>
      </dgm:t>
    </dgm:pt>
    <dgm:pt modelId="{4214DC36-7A2A-4273-82AC-236FDE2D187B}">
      <dgm:prSet phldrT="[Text]"/>
      <dgm:spPr/>
      <dgm:t>
        <a:bodyPr/>
        <a:lstStyle/>
        <a:p>
          <a:r>
            <a:rPr lang="en-US" dirty="0" smtClean="0"/>
            <a:t>Skills Checklist</a:t>
          </a:r>
          <a:endParaRPr lang="en-US" dirty="0"/>
        </a:p>
      </dgm:t>
    </dgm:pt>
    <dgm:pt modelId="{A49A0F9C-32A0-41C2-8FA6-C6FA94229792}" type="parTrans" cxnId="{19C72A49-511A-4204-A2E7-465E59B7569A}">
      <dgm:prSet/>
      <dgm:spPr/>
      <dgm:t>
        <a:bodyPr/>
        <a:lstStyle/>
        <a:p>
          <a:endParaRPr lang="en-US"/>
        </a:p>
      </dgm:t>
    </dgm:pt>
    <dgm:pt modelId="{2833C551-96E3-4C75-8746-840614CC14CD}" type="sibTrans" cxnId="{19C72A49-511A-4204-A2E7-465E59B7569A}">
      <dgm:prSet/>
      <dgm:spPr/>
      <dgm:t>
        <a:bodyPr/>
        <a:lstStyle/>
        <a:p>
          <a:endParaRPr lang="en-US"/>
        </a:p>
      </dgm:t>
    </dgm:pt>
    <dgm:pt modelId="{DC612102-A3B1-4F8E-9181-C1DF399ACAE9}" type="pres">
      <dgm:prSet presAssocID="{57C09725-A25A-4274-B2C1-076493D25FCE}" presName="cycle" presStyleCnt="0">
        <dgm:presLayoutVars>
          <dgm:dir/>
          <dgm:resizeHandles val="exact"/>
        </dgm:presLayoutVars>
      </dgm:prSet>
      <dgm:spPr/>
      <dgm:t>
        <a:bodyPr/>
        <a:lstStyle/>
        <a:p>
          <a:endParaRPr lang="en-US"/>
        </a:p>
      </dgm:t>
    </dgm:pt>
    <dgm:pt modelId="{A2D8A4E6-A1E4-4069-BCCD-8FB9059D774A}" type="pres">
      <dgm:prSet presAssocID="{C2A19510-99B2-4C87-A544-DEC9E9989B49}" presName="node" presStyleLbl="node1" presStyleIdx="0" presStyleCnt="5">
        <dgm:presLayoutVars>
          <dgm:bulletEnabled val="1"/>
        </dgm:presLayoutVars>
      </dgm:prSet>
      <dgm:spPr/>
      <dgm:t>
        <a:bodyPr/>
        <a:lstStyle/>
        <a:p>
          <a:endParaRPr lang="en-US"/>
        </a:p>
      </dgm:t>
    </dgm:pt>
    <dgm:pt modelId="{B18AF7B8-1844-474F-B82C-A6C55A297FF4}" type="pres">
      <dgm:prSet presAssocID="{C2A19510-99B2-4C87-A544-DEC9E9989B49}" presName="spNode" presStyleCnt="0"/>
      <dgm:spPr/>
    </dgm:pt>
    <dgm:pt modelId="{9410E1F1-D914-4266-AF33-62B6B037F1B5}" type="pres">
      <dgm:prSet presAssocID="{D1AEEB11-7579-4F7C-BF39-45190A5F2207}" presName="sibTrans" presStyleLbl="sibTrans1D1" presStyleIdx="0" presStyleCnt="5"/>
      <dgm:spPr/>
      <dgm:t>
        <a:bodyPr/>
        <a:lstStyle/>
        <a:p>
          <a:endParaRPr lang="en-US"/>
        </a:p>
      </dgm:t>
    </dgm:pt>
    <dgm:pt modelId="{AD292129-DB77-4944-BF47-D7DD328B8CAD}" type="pres">
      <dgm:prSet presAssocID="{393FA00F-698F-4976-A3E2-4D749BBB877B}" presName="node" presStyleLbl="node1" presStyleIdx="1" presStyleCnt="5">
        <dgm:presLayoutVars>
          <dgm:bulletEnabled val="1"/>
        </dgm:presLayoutVars>
      </dgm:prSet>
      <dgm:spPr/>
      <dgm:t>
        <a:bodyPr/>
        <a:lstStyle/>
        <a:p>
          <a:endParaRPr lang="en-US"/>
        </a:p>
      </dgm:t>
    </dgm:pt>
    <dgm:pt modelId="{9CF12CAB-657D-42B6-A092-DAD96E53D277}" type="pres">
      <dgm:prSet presAssocID="{393FA00F-698F-4976-A3E2-4D749BBB877B}" presName="spNode" presStyleCnt="0"/>
      <dgm:spPr/>
    </dgm:pt>
    <dgm:pt modelId="{CA401098-61B3-45AB-8AFA-0BF2C6560968}" type="pres">
      <dgm:prSet presAssocID="{CD7C107B-5D91-4388-B609-ACE9CC46697C}" presName="sibTrans" presStyleLbl="sibTrans1D1" presStyleIdx="1" presStyleCnt="5"/>
      <dgm:spPr/>
      <dgm:t>
        <a:bodyPr/>
        <a:lstStyle/>
        <a:p>
          <a:endParaRPr lang="en-US"/>
        </a:p>
      </dgm:t>
    </dgm:pt>
    <dgm:pt modelId="{07C0202D-68CA-475F-9F0B-5516DFF2F8B4}" type="pres">
      <dgm:prSet presAssocID="{31557934-1E51-4586-A4C4-6870CC134930}" presName="node" presStyleLbl="node1" presStyleIdx="2" presStyleCnt="5">
        <dgm:presLayoutVars>
          <dgm:bulletEnabled val="1"/>
        </dgm:presLayoutVars>
      </dgm:prSet>
      <dgm:spPr/>
      <dgm:t>
        <a:bodyPr/>
        <a:lstStyle/>
        <a:p>
          <a:endParaRPr lang="en-US"/>
        </a:p>
      </dgm:t>
    </dgm:pt>
    <dgm:pt modelId="{68351442-8CD8-4E31-8FBA-83B0322E9514}" type="pres">
      <dgm:prSet presAssocID="{31557934-1E51-4586-A4C4-6870CC134930}" presName="spNode" presStyleCnt="0"/>
      <dgm:spPr/>
    </dgm:pt>
    <dgm:pt modelId="{E3DC4337-B1F5-4CD4-BC3B-30DA04EE9AAD}" type="pres">
      <dgm:prSet presAssocID="{7D5AF69F-DCFD-4ED2-B82C-02792DA8B98B}" presName="sibTrans" presStyleLbl="sibTrans1D1" presStyleIdx="2" presStyleCnt="5"/>
      <dgm:spPr/>
      <dgm:t>
        <a:bodyPr/>
        <a:lstStyle/>
        <a:p>
          <a:endParaRPr lang="en-US"/>
        </a:p>
      </dgm:t>
    </dgm:pt>
    <dgm:pt modelId="{5DFB3989-9DA7-4AE0-80FE-06F6823C59F0}" type="pres">
      <dgm:prSet presAssocID="{4F938532-6BFE-4E4E-9974-F47622273619}" presName="node" presStyleLbl="node1" presStyleIdx="3" presStyleCnt="5">
        <dgm:presLayoutVars>
          <dgm:bulletEnabled val="1"/>
        </dgm:presLayoutVars>
      </dgm:prSet>
      <dgm:spPr/>
      <dgm:t>
        <a:bodyPr/>
        <a:lstStyle/>
        <a:p>
          <a:endParaRPr lang="en-US"/>
        </a:p>
      </dgm:t>
    </dgm:pt>
    <dgm:pt modelId="{9A4F46AB-6594-4952-8E70-EF3B4AC99F54}" type="pres">
      <dgm:prSet presAssocID="{4F938532-6BFE-4E4E-9974-F47622273619}" presName="spNode" presStyleCnt="0"/>
      <dgm:spPr/>
    </dgm:pt>
    <dgm:pt modelId="{89527D6D-256F-4E4C-BC3E-C10C95F3A721}" type="pres">
      <dgm:prSet presAssocID="{AFFE7E2A-7844-431E-9D97-A6867E8DAB7A}" presName="sibTrans" presStyleLbl="sibTrans1D1" presStyleIdx="3" presStyleCnt="5"/>
      <dgm:spPr/>
      <dgm:t>
        <a:bodyPr/>
        <a:lstStyle/>
        <a:p>
          <a:endParaRPr lang="en-US"/>
        </a:p>
      </dgm:t>
    </dgm:pt>
    <dgm:pt modelId="{CB39DC35-890C-49DD-9C69-7ACEF7416A0D}" type="pres">
      <dgm:prSet presAssocID="{4214DC36-7A2A-4273-82AC-236FDE2D187B}" presName="node" presStyleLbl="node1" presStyleIdx="4" presStyleCnt="5">
        <dgm:presLayoutVars>
          <dgm:bulletEnabled val="1"/>
        </dgm:presLayoutVars>
      </dgm:prSet>
      <dgm:spPr/>
      <dgm:t>
        <a:bodyPr/>
        <a:lstStyle/>
        <a:p>
          <a:endParaRPr lang="en-US"/>
        </a:p>
      </dgm:t>
    </dgm:pt>
    <dgm:pt modelId="{5D78F275-5553-4A4A-80ED-9D2DE60B3D0A}" type="pres">
      <dgm:prSet presAssocID="{4214DC36-7A2A-4273-82AC-236FDE2D187B}" presName="spNode" presStyleCnt="0"/>
      <dgm:spPr/>
    </dgm:pt>
    <dgm:pt modelId="{DA59E1A5-3AD3-4017-97BD-86FA988D96EA}" type="pres">
      <dgm:prSet presAssocID="{2833C551-96E3-4C75-8746-840614CC14CD}" presName="sibTrans" presStyleLbl="sibTrans1D1" presStyleIdx="4" presStyleCnt="5"/>
      <dgm:spPr/>
      <dgm:t>
        <a:bodyPr/>
        <a:lstStyle/>
        <a:p>
          <a:endParaRPr lang="en-US"/>
        </a:p>
      </dgm:t>
    </dgm:pt>
  </dgm:ptLst>
  <dgm:cxnLst>
    <dgm:cxn modelId="{34EB2D7F-2506-4A17-ABB7-42C1D5BE4E33}" type="presOf" srcId="{D1AEEB11-7579-4F7C-BF39-45190A5F2207}" destId="{9410E1F1-D914-4266-AF33-62B6B037F1B5}" srcOrd="0" destOrd="0" presId="urn:microsoft.com/office/officeart/2005/8/layout/cycle5"/>
    <dgm:cxn modelId="{6108F97F-A4E9-42DF-A2F2-1D088A0D84BE}" type="presOf" srcId="{31557934-1E51-4586-A4C4-6870CC134930}" destId="{07C0202D-68CA-475F-9F0B-5516DFF2F8B4}" srcOrd="0" destOrd="0" presId="urn:microsoft.com/office/officeart/2005/8/layout/cycle5"/>
    <dgm:cxn modelId="{4EAC6EF5-84AF-4731-95A7-0414AB020732}" type="presOf" srcId="{7D5AF69F-DCFD-4ED2-B82C-02792DA8B98B}" destId="{E3DC4337-B1F5-4CD4-BC3B-30DA04EE9AAD}" srcOrd="0" destOrd="0" presId="urn:microsoft.com/office/officeart/2005/8/layout/cycle5"/>
    <dgm:cxn modelId="{1966EC3A-835B-4346-87C8-12F486E6D43D}" type="presOf" srcId="{393FA00F-698F-4976-A3E2-4D749BBB877B}" destId="{AD292129-DB77-4944-BF47-D7DD328B8CAD}" srcOrd="0" destOrd="0" presId="urn:microsoft.com/office/officeart/2005/8/layout/cycle5"/>
    <dgm:cxn modelId="{68B77934-75B4-4312-A72A-A5C0ABB3391D}" type="presOf" srcId="{4F938532-6BFE-4E4E-9974-F47622273619}" destId="{5DFB3989-9DA7-4AE0-80FE-06F6823C59F0}" srcOrd="0" destOrd="0" presId="urn:microsoft.com/office/officeart/2005/8/layout/cycle5"/>
    <dgm:cxn modelId="{76EF2578-CA9E-402E-94EE-2191EE539DC9}" srcId="{57C09725-A25A-4274-B2C1-076493D25FCE}" destId="{31557934-1E51-4586-A4C4-6870CC134930}" srcOrd="2" destOrd="0" parTransId="{1013ACB3-3E1E-4C63-971F-B46035E8D0CC}" sibTransId="{7D5AF69F-DCFD-4ED2-B82C-02792DA8B98B}"/>
    <dgm:cxn modelId="{8D6E7956-F9F2-4E6E-B92A-550C0F544487}" type="presOf" srcId="{57C09725-A25A-4274-B2C1-076493D25FCE}" destId="{DC612102-A3B1-4F8E-9181-C1DF399ACAE9}" srcOrd="0" destOrd="0" presId="urn:microsoft.com/office/officeart/2005/8/layout/cycle5"/>
    <dgm:cxn modelId="{0C2B1AD2-A4C4-43B2-A502-791B10D75D32}" type="presOf" srcId="{4214DC36-7A2A-4273-82AC-236FDE2D187B}" destId="{CB39DC35-890C-49DD-9C69-7ACEF7416A0D}" srcOrd="0" destOrd="0" presId="urn:microsoft.com/office/officeart/2005/8/layout/cycle5"/>
    <dgm:cxn modelId="{182A0CC5-5EB2-4A03-89E6-198C6842A116}" type="presOf" srcId="{2833C551-96E3-4C75-8746-840614CC14CD}" destId="{DA59E1A5-3AD3-4017-97BD-86FA988D96EA}" srcOrd="0" destOrd="0" presId="urn:microsoft.com/office/officeart/2005/8/layout/cycle5"/>
    <dgm:cxn modelId="{19C72A49-511A-4204-A2E7-465E59B7569A}" srcId="{57C09725-A25A-4274-B2C1-076493D25FCE}" destId="{4214DC36-7A2A-4273-82AC-236FDE2D187B}" srcOrd="4" destOrd="0" parTransId="{A49A0F9C-32A0-41C2-8FA6-C6FA94229792}" sibTransId="{2833C551-96E3-4C75-8746-840614CC14CD}"/>
    <dgm:cxn modelId="{D1F4DC5D-DDBD-415B-BAF7-220ABDB8A3B6}" srcId="{57C09725-A25A-4274-B2C1-076493D25FCE}" destId="{393FA00F-698F-4976-A3E2-4D749BBB877B}" srcOrd="1" destOrd="0" parTransId="{10D72BE2-D6E1-4C5D-9955-71FBC31749DC}" sibTransId="{CD7C107B-5D91-4388-B609-ACE9CC46697C}"/>
    <dgm:cxn modelId="{53BE635E-48E7-4287-AA2A-78482CAD1268}" type="presOf" srcId="{AFFE7E2A-7844-431E-9D97-A6867E8DAB7A}" destId="{89527D6D-256F-4E4C-BC3E-C10C95F3A721}" srcOrd="0" destOrd="0" presId="urn:microsoft.com/office/officeart/2005/8/layout/cycle5"/>
    <dgm:cxn modelId="{01D5CC9E-3955-4C57-AEB1-BF32D6560739}" srcId="{57C09725-A25A-4274-B2C1-076493D25FCE}" destId="{4F938532-6BFE-4E4E-9974-F47622273619}" srcOrd="3" destOrd="0" parTransId="{DFFB1947-F566-42BD-A9C1-C04964F21CE4}" sibTransId="{AFFE7E2A-7844-431E-9D97-A6867E8DAB7A}"/>
    <dgm:cxn modelId="{1090382C-EDBF-4CD5-933C-C197BC1C164D}" type="presOf" srcId="{C2A19510-99B2-4C87-A544-DEC9E9989B49}" destId="{A2D8A4E6-A1E4-4069-BCCD-8FB9059D774A}" srcOrd="0" destOrd="0" presId="urn:microsoft.com/office/officeart/2005/8/layout/cycle5"/>
    <dgm:cxn modelId="{1C3BF1A5-33BD-40A8-A057-E01BEC8DCBDC}" srcId="{57C09725-A25A-4274-B2C1-076493D25FCE}" destId="{C2A19510-99B2-4C87-A544-DEC9E9989B49}" srcOrd="0" destOrd="0" parTransId="{2D692C7D-6FB5-4408-A71F-D64219B8904E}" sibTransId="{D1AEEB11-7579-4F7C-BF39-45190A5F2207}"/>
    <dgm:cxn modelId="{4CBC9037-10A1-47F3-99E4-E5FE40CE4FDB}" type="presOf" srcId="{CD7C107B-5D91-4388-B609-ACE9CC46697C}" destId="{CA401098-61B3-45AB-8AFA-0BF2C6560968}" srcOrd="0" destOrd="0" presId="urn:microsoft.com/office/officeart/2005/8/layout/cycle5"/>
    <dgm:cxn modelId="{00D59996-3563-4F9C-B20B-D214BEBAF62B}" type="presParOf" srcId="{DC612102-A3B1-4F8E-9181-C1DF399ACAE9}" destId="{A2D8A4E6-A1E4-4069-BCCD-8FB9059D774A}" srcOrd="0" destOrd="0" presId="urn:microsoft.com/office/officeart/2005/8/layout/cycle5"/>
    <dgm:cxn modelId="{38FBBFF3-4170-4334-A03C-3EF37BFD4220}" type="presParOf" srcId="{DC612102-A3B1-4F8E-9181-C1DF399ACAE9}" destId="{B18AF7B8-1844-474F-B82C-A6C55A297FF4}" srcOrd="1" destOrd="0" presId="urn:microsoft.com/office/officeart/2005/8/layout/cycle5"/>
    <dgm:cxn modelId="{462FCD79-6828-45EF-A15D-18E6FA8F3D79}" type="presParOf" srcId="{DC612102-A3B1-4F8E-9181-C1DF399ACAE9}" destId="{9410E1F1-D914-4266-AF33-62B6B037F1B5}" srcOrd="2" destOrd="0" presId="urn:microsoft.com/office/officeart/2005/8/layout/cycle5"/>
    <dgm:cxn modelId="{209485E7-2497-410B-9271-B302F093274D}" type="presParOf" srcId="{DC612102-A3B1-4F8E-9181-C1DF399ACAE9}" destId="{AD292129-DB77-4944-BF47-D7DD328B8CAD}" srcOrd="3" destOrd="0" presId="urn:microsoft.com/office/officeart/2005/8/layout/cycle5"/>
    <dgm:cxn modelId="{26FF304F-2954-40C7-9EA8-32061A4F37FF}" type="presParOf" srcId="{DC612102-A3B1-4F8E-9181-C1DF399ACAE9}" destId="{9CF12CAB-657D-42B6-A092-DAD96E53D277}" srcOrd="4" destOrd="0" presId="urn:microsoft.com/office/officeart/2005/8/layout/cycle5"/>
    <dgm:cxn modelId="{23256B75-5DBD-471A-AEFF-4FDC52AEC77C}" type="presParOf" srcId="{DC612102-A3B1-4F8E-9181-C1DF399ACAE9}" destId="{CA401098-61B3-45AB-8AFA-0BF2C6560968}" srcOrd="5" destOrd="0" presId="urn:microsoft.com/office/officeart/2005/8/layout/cycle5"/>
    <dgm:cxn modelId="{FF1FCAA4-CF03-49BF-862D-4AA5CAD8AE1D}" type="presParOf" srcId="{DC612102-A3B1-4F8E-9181-C1DF399ACAE9}" destId="{07C0202D-68CA-475F-9F0B-5516DFF2F8B4}" srcOrd="6" destOrd="0" presId="urn:microsoft.com/office/officeart/2005/8/layout/cycle5"/>
    <dgm:cxn modelId="{EF62FA41-73AF-4316-A6D0-4210FEFA5EFC}" type="presParOf" srcId="{DC612102-A3B1-4F8E-9181-C1DF399ACAE9}" destId="{68351442-8CD8-4E31-8FBA-83B0322E9514}" srcOrd="7" destOrd="0" presId="urn:microsoft.com/office/officeart/2005/8/layout/cycle5"/>
    <dgm:cxn modelId="{68885F8A-180B-4A57-A436-1CA05DBDA1FF}" type="presParOf" srcId="{DC612102-A3B1-4F8E-9181-C1DF399ACAE9}" destId="{E3DC4337-B1F5-4CD4-BC3B-30DA04EE9AAD}" srcOrd="8" destOrd="0" presId="urn:microsoft.com/office/officeart/2005/8/layout/cycle5"/>
    <dgm:cxn modelId="{9FC57B1F-9FBD-4515-9819-36DF7B625F83}" type="presParOf" srcId="{DC612102-A3B1-4F8E-9181-C1DF399ACAE9}" destId="{5DFB3989-9DA7-4AE0-80FE-06F6823C59F0}" srcOrd="9" destOrd="0" presId="urn:microsoft.com/office/officeart/2005/8/layout/cycle5"/>
    <dgm:cxn modelId="{817B07A6-7FD0-40E0-9ADC-8CF053A816FA}" type="presParOf" srcId="{DC612102-A3B1-4F8E-9181-C1DF399ACAE9}" destId="{9A4F46AB-6594-4952-8E70-EF3B4AC99F54}" srcOrd="10" destOrd="0" presId="urn:microsoft.com/office/officeart/2005/8/layout/cycle5"/>
    <dgm:cxn modelId="{1F3BC3A7-03BE-44D0-B13B-FF0008829039}" type="presParOf" srcId="{DC612102-A3B1-4F8E-9181-C1DF399ACAE9}" destId="{89527D6D-256F-4E4C-BC3E-C10C95F3A721}" srcOrd="11" destOrd="0" presId="urn:microsoft.com/office/officeart/2005/8/layout/cycle5"/>
    <dgm:cxn modelId="{A285C290-BE99-4D7E-9283-F441354429BF}" type="presParOf" srcId="{DC612102-A3B1-4F8E-9181-C1DF399ACAE9}" destId="{CB39DC35-890C-49DD-9C69-7ACEF7416A0D}" srcOrd="12" destOrd="0" presId="urn:microsoft.com/office/officeart/2005/8/layout/cycle5"/>
    <dgm:cxn modelId="{69A66CB4-49BA-4ACA-8D41-45E2E1BEB97B}" type="presParOf" srcId="{DC612102-A3B1-4F8E-9181-C1DF399ACAE9}" destId="{5D78F275-5553-4A4A-80ED-9D2DE60B3D0A}" srcOrd="13" destOrd="0" presId="urn:microsoft.com/office/officeart/2005/8/layout/cycle5"/>
    <dgm:cxn modelId="{C763698B-85BD-43AF-807B-F34825B0ED54}" type="presParOf" srcId="{DC612102-A3B1-4F8E-9181-C1DF399ACAE9}" destId="{DA59E1A5-3AD3-4017-97BD-86FA988D96EA}"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b="0"/>
            </a:lvl1pPr>
          </a:lstStyle>
          <a:p>
            <a:pPr>
              <a:defRPr/>
            </a:pPr>
            <a:endParaRPr lang="en-US" dirty="0"/>
          </a:p>
        </p:txBody>
      </p:sp>
      <p:sp>
        <p:nvSpPr>
          <p:cNvPr id="833539" name="Rectangle 3"/>
          <p:cNvSpPr>
            <a:spLocks noGrp="1" noChangeArrowheads="1"/>
          </p:cNvSpPr>
          <p:nvPr>
            <p:ph type="dt" sz="quarter"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b="0"/>
            </a:lvl1pPr>
          </a:lstStyle>
          <a:p>
            <a:pPr>
              <a:defRPr/>
            </a:pPr>
            <a:fld id="{914B7C32-9169-49F6-BD7A-5067B8DB0A44}" type="datetimeFigureOut">
              <a:rPr lang="en-US"/>
              <a:pPr>
                <a:defRPr/>
              </a:pPr>
              <a:t>3/5/2013</a:t>
            </a:fld>
            <a:endParaRPr lang="en-US" dirty="0"/>
          </a:p>
        </p:txBody>
      </p:sp>
      <p:sp>
        <p:nvSpPr>
          <p:cNvPr id="833540" name="Rectangle 4"/>
          <p:cNvSpPr>
            <a:spLocks noGrp="1" noChangeArrowheads="1"/>
          </p:cNvSpPr>
          <p:nvPr>
            <p:ph type="ftr" sz="quarter" idx="2"/>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b="0"/>
            </a:lvl1pPr>
          </a:lstStyle>
          <a:p>
            <a:pPr>
              <a:defRPr/>
            </a:pPr>
            <a:endParaRPr lang="en-US" dirty="0"/>
          </a:p>
        </p:txBody>
      </p:sp>
      <p:sp>
        <p:nvSpPr>
          <p:cNvPr id="833541" name="Rectangle 5"/>
          <p:cNvSpPr>
            <a:spLocks noGrp="1" noChangeArrowheads="1"/>
          </p:cNvSpPr>
          <p:nvPr>
            <p:ph type="sldNum" sz="quarter" idx="3"/>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0"/>
            </a:lvl1pPr>
          </a:lstStyle>
          <a:p>
            <a:pPr>
              <a:defRPr/>
            </a:pPr>
            <a:fld id="{8375B05B-E607-4D82-B97C-98BFBC661260}" type="slidenum">
              <a:rPr lang="en-US"/>
              <a:pPr>
                <a:defRPr/>
              </a:pPr>
              <a:t>‹#›</a:t>
            </a:fld>
            <a:endParaRPr lang="en-US" dirty="0"/>
          </a:p>
        </p:txBody>
      </p:sp>
    </p:spTree>
    <p:extLst>
      <p:ext uri="{BB962C8B-B14F-4D97-AF65-F5344CB8AC3E}">
        <p14:creationId xmlns:p14="http://schemas.microsoft.com/office/powerpoint/2010/main" val="5345467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b="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b="0">
                <a:latin typeface="+mn-lt"/>
                <a:cs typeface="+mn-cs"/>
              </a:defRPr>
            </a:lvl1pPr>
          </a:lstStyle>
          <a:p>
            <a:pPr>
              <a:defRPr/>
            </a:pPr>
            <a:fld id="{991E29C4-32EF-49E6-A487-83605AD0B038}" type="datetimeFigureOut">
              <a:rPr lang="en-US"/>
              <a:pPr>
                <a:defRPr/>
              </a:pPr>
              <a:t>3/5/2013</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b="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b="0">
                <a:latin typeface="+mn-lt"/>
                <a:cs typeface="+mn-cs"/>
              </a:defRPr>
            </a:lvl1pPr>
          </a:lstStyle>
          <a:p>
            <a:pPr>
              <a:defRPr/>
            </a:pPr>
            <a:fld id="{C6B57032-B76D-4852-ACCF-DA5A3151FAE3}" type="slidenum">
              <a:rPr lang="en-US"/>
              <a:pPr>
                <a:defRPr/>
              </a:pPr>
              <a:t>‹#›</a:t>
            </a:fld>
            <a:endParaRPr lang="en-US" dirty="0"/>
          </a:p>
        </p:txBody>
      </p:sp>
    </p:spTree>
    <p:extLst>
      <p:ext uri="{BB962C8B-B14F-4D97-AF65-F5344CB8AC3E}">
        <p14:creationId xmlns:p14="http://schemas.microsoft.com/office/powerpoint/2010/main" val="239979065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B11ECD50-4C9C-4BE7-8BF7-83052238F082}" type="slidenum">
              <a:rPr lang="en-US" smtClean="0"/>
              <a:pPr/>
              <a:t>12</a:t>
            </a:fld>
            <a:endParaRPr lang="en-US" dirty="0" smtClean="0"/>
          </a:p>
        </p:txBody>
      </p:sp>
      <p:sp>
        <p:nvSpPr>
          <p:cNvPr id="5" name="Footer Placeholder 4"/>
          <p:cNvSpPr>
            <a:spLocks noGrp="1"/>
          </p:cNvSpPr>
          <p:nvPr>
            <p:ph type="ftr" sz="quarter" idx="10"/>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6" name="Picture 5" descr="PPTCover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70240"/>
            <a:ext cx="8269500" cy="3822320"/>
          </a:xfrm>
          <a:prstGeom prst="rect">
            <a:avLst/>
          </a:prstGeom>
        </p:spPr>
      </p:pic>
      <p:sp>
        <p:nvSpPr>
          <p:cNvPr id="12"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kern="1200" dirty="0" smtClean="0">
                <a:solidFill>
                  <a:schemeClr val="tx2"/>
                </a:solidFill>
                <a:latin typeface="Verdana"/>
                <a:ea typeface="+mn-ea"/>
                <a:cs typeface="Verdana"/>
              </a:rPr>
              <a:t>Copyright 2012 Intel Corporation.  All rights reserved</a:t>
            </a:r>
          </a:p>
        </p:txBody>
      </p:sp>
      <p:sp>
        <p:nvSpPr>
          <p:cNvPr id="48131" name="Rectangle 3"/>
          <p:cNvSpPr>
            <a:spLocks noGrp="1" noChangeArrowheads="1"/>
          </p:cNvSpPr>
          <p:nvPr>
            <p:ph type="ctrTitle"/>
          </p:nvPr>
        </p:nvSpPr>
        <p:spPr>
          <a:xfrm>
            <a:off x="457201" y="2640386"/>
            <a:ext cx="6784760" cy="553998"/>
          </a:xfrm>
        </p:spPr>
        <p:txBody>
          <a:bodyPr wrap="none" anchor="ctr" anchorCtr="0">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0" y="4353385"/>
            <a:ext cx="4466738" cy="933589"/>
          </a:xfrm>
        </p:spPr>
        <p:txBody>
          <a:bodyPr wrap="square">
            <a:spAutoFit/>
          </a:bodyPr>
          <a:lstStyle>
            <a:lvl1pPr marL="0" indent="0" algn="l">
              <a:lnSpc>
                <a:spcPts val="2400"/>
              </a:lnSpc>
              <a:spcBef>
                <a:spcPts val="0"/>
              </a:spcBef>
              <a:spcAft>
                <a:spcPts val="120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pic>
        <p:nvPicPr>
          <p:cNvPr id="14" name="Picture 13"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8" name="TextBox 7"/>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
        <p:nvSpPr>
          <p:cNvPr id="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dirty="0" smtClean="0">
                <a:solidFill>
                  <a:schemeClr val="bg1"/>
                </a:solidFill>
                <a:latin typeface="Verdana"/>
                <a:cs typeface="Verdana"/>
              </a:rPr>
              <a:t>INTEL CONFIDENTIAL</a:t>
            </a:r>
            <a:endParaRPr lang="en-US" sz="800" dirty="0">
              <a:solidFill>
                <a:schemeClr val="bg1"/>
              </a:solidFill>
              <a:latin typeface="Verdana"/>
              <a:cs typeface="Verdana"/>
            </a:endParaRPr>
          </a:p>
        </p:txBody>
      </p:sp>
      <p:sp>
        <p:nvSpPr>
          <p:cNvPr id="6"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Tree>
    <p:extLst>
      <p:ext uri="{BB962C8B-B14F-4D97-AF65-F5344CB8AC3E}">
        <p14:creationId xmlns:p14="http://schemas.microsoft.com/office/powerpoint/2010/main" val="39400994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25600"/>
            <a:ext cx="8257308" cy="4102745"/>
          </a:xfrm>
          <a:prstGeom prst="rect">
            <a:avLst/>
          </a:prstGeom>
        </p:spPr>
      </p:pic>
      <p:pic>
        <p:nvPicPr>
          <p:cNvPr id="9" name="Picture 8"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dirty="0" smtClean="0">
                <a:solidFill>
                  <a:schemeClr val="tx2"/>
                </a:solidFill>
                <a:latin typeface="Verdana"/>
                <a:cs typeface="Verdana"/>
              </a:rPr>
              <a:t>INTEL CONFIDENTIAL</a:t>
            </a:r>
            <a:r>
              <a:rPr lang="en-US" sz="800" kern="1200" dirty="0" smtClean="0">
                <a:solidFill>
                  <a:schemeClr val="tx2"/>
                </a:solidFill>
                <a:latin typeface="Verdana"/>
                <a:ea typeface="+mn-ea"/>
                <a:cs typeface="Verdana"/>
              </a:rPr>
              <a:t>, FOR INTERNAL USE ONLY</a:t>
            </a:r>
          </a:p>
        </p:txBody>
      </p:sp>
      <p:sp>
        <p:nvSpPr>
          <p:cNvPr id="8" name="Rectangle 3"/>
          <p:cNvSpPr>
            <a:spLocks noGrp="1" noChangeArrowheads="1"/>
          </p:cNvSpPr>
          <p:nvPr>
            <p:ph type="ctrTitle"/>
          </p:nvPr>
        </p:nvSpPr>
        <p:spPr>
          <a:xfrm>
            <a:off x="457201" y="2379360"/>
            <a:ext cx="678476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3"/>
            <a:ext cx="4343400" cy="620683"/>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63880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5" name="Picture 4" descr="PPTCover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69534"/>
            <a:ext cx="8342654" cy="2904841"/>
          </a:xfrm>
          <a:prstGeom prst="rect">
            <a:avLst/>
          </a:prstGeom>
        </p:spPr>
      </p:pic>
      <p:pic>
        <p:nvPicPr>
          <p:cNvPr id="8" name="Picture 7"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dirty="0" smtClean="0">
                <a:solidFill>
                  <a:schemeClr val="tx2"/>
                </a:solidFill>
                <a:latin typeface="Verdana"/>
                <a:cs typeface="Verdana"/>
              </a:rPr>
              <a:t>INTEL CONFIDENTIAL</a:t>
            </a:r>
            <a:r>
              <a:rPr lang="en-US" sz="800" kern="1200" dirty="0" smtClean="0">
                <a:solidFill>
                  <a:schemeClr val="tx2"/>
                </a:solidFill>
                <a:latin typeface="Verdana"/>
                <a:ea typeface="+mn-ea"/>
                <a:cs typeface="Verdana"/>
              </a:rPr>
              <a:t>, FOR INTERNAL USE ONLY</a:t>
            </a:r>
          </a:p>
        </p:txBody>
      </p:sp>
      <p:sp>
        <p:nvSpPr>
          <p:cNvPr id="9" name="Rectangle 3"/>
          <p:cNvSpPr>
            <a:spLocks noGrp="1" noChangeArrowheads="1"/>
          </p:cNvSpPr>
          <p:nvPr>
            <p:ph type="ctrTitle"/>
          </p:nvPr>
        </p:nvSpPr>
        <p:spPr>
          <a:xfrm>
            <a:off x="457201" y="2797941"/>
            <a:ext cx="6754008" cy="553998"/>
          </a:xfrm>
        </p:spPr>
        <p:txBody>
          <a:bodyPr wrap="squar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59957" y="3750107"/>
            <a:ext cx="4343400" cy="620683"/>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1325852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02543"/>
            <a:ext cx="8495059" cy="3724780"/>
          </a:xfrm>
          <a:prstGeom prst="rect">
            <a:avLst/>
          </a:prstGeom>
        </p:spPr>
      </p:pic>
      <p:pic>
        <p:nvPicPr>
          <p:cNvPr id="15" name="Picture 14"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9"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dirty="0" smtClean="0">
                <a:solidFill>
                  <a:schemeClr val="tx2"/>
                </a:solidFill>
                <a:latin typeface="Verdana"/>
                <a:cs typeface="Verdana"/>
              </a:rPr>
              <a:t>INTEL CONFIDENTIAL</a:t>
            </a:r>
            <a:r>
              <a:rPr lang="en-US" sz="800" kern="1200" dirty="0" smtClean="0">
                <a:solidFill>
                  <a:schemeClr val="tx2"/>
                </a:solidFill>
                <a:latin typeface="Verdana"/>
                <a:ea typeface="+mn-ea"/>
                <a:cs typeface="Verdana"/>
              </a:rPr>
              <a:t>, FOR INTERNAL USE ONLY</a:t>
            </a:r>
          </a:p>
        </p:txBody>
      </p:sp>
      <p:sp>
        <p:nvSpPr>
          <p:cNvPr id="10" name="Rectangle 3"/>
          <p:cNvSpPr>
            <a:spLocks noGrp="1" noChangeArrowheads="1"/>
          </p:cNvSpPr>
          <p:nvPr>
            <p:ph type="ctrTitle"/>
          </p:nvPr>
        </p:nvSpPr>
        <p:spPr>
          <a:xfrm>
            <a:off x="593531" y="2742967"/>
            <a:ext cx="678476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hasCustomPrompt="1"/>
          </p:nvPr>
        </p:nvSpPr>
        <p:spPr>
          <a:xfrm>
            <a:off x="592333" y="3649814"/>
            <a:ext cx="4343400" cy="620683"/>
          </a:xfrm>
        </p:spPr>
        <p:txBody>
          <a:bodyPr wrap="square">
            <a:spAutoFit/>
          </a:bodyPr>
          <a:lstStyle>
            <a:lvl1pPr marL="0" indent="0" algn="l">
              <a:lnSpc>
                <a:spcPts val="3000"/>
              </a:lnSpc>
              <a:spcBef>
                <a:spcPts val="0"/>
              </a:spcBef>
              <a:defRPr sz="2000">
                <a:solidFill>
                  <a:schemeClr val="bg1"/>
                </a:solidFill>
                <a:latin typeface="+mn-lt"/>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8" name="TextBox 7"/>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6859863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dirty="0" smtClean="0">
                <a:solidFill>
                  <a:schemeClr val="bg1"/>
                </a:solidFill>
                <a:latin typeface="Verdana"/>
                <a:cs typeface="Verdana"/>
              </a:rPr>
              <a:t>INTEL CONFIDENTIAL</a:t>
            </a:r>
            <a:endParaRPr lang="en-US" sz="800" dirty="0">
              <a:solidFill>
                <a:schemeClr val="bg1"/>
              </a:solidFill>
              <a:latin typeface="Verdana"/>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4627756"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dirty="0" smtClean="0">
                <a:solidFill>
                  <a:schemeClr val="bg1"/>
                </a:solidFill>
                <a:latin typeface="Verdana"/>
                <a:cs typeface="Verdana"/>
              </a:rPr>
              <a:t>INTEL CONFIDENTIAL</a:t>
            </a:r>
            <a:endParaRPr lang="en-US" sz="800" dirty="0">
              <a:solidFill>
                <a:schemeClr val="bg1"/>
              </a:solidFill>
              <a:latin typeface="Verdana"/>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
        <p:nvSpPr>
          <p:cNvPr id="8" name="Picture Placeholder 7"/>
          <p:cNvSpPr>
            <a:spLocks noGrp="1"/>
          </p:cNvSpPr>
          <p:nvPr>
            <p:ph type="pic" sz="quarter" idx="10"/>
          </p:nvPr>
        </p:nvSpPr>
        <p:spPr>
          <a:xfrm>
            <a:off x="5353050" y="0"/>
            <a:ext cx="3790950" cy="6858000"/>
          </a:xfr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dirty="0" smtClean="0">
                <a:solidFill>
                  <a:schemeClr val="bg1"/>
                </a:solidFill>
                <a:latin typeface="Verdana"/>
                <a:cs typeface="Verdana"/>
              </a:rPr>
              <a:t>INTEL CONFIDENTIAL</a:t>
            </a:r>
            <a:endParaRPr lang="en-US" sz="800" dirty="0">
              <a:solidFill>
                <a:schemeClr val="bg1"/>
              </a:solidFill>
              <a:latin typeface="Verdana"/>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
        <p:nvSpPr>
          <p:cNvPr id="8" name="Picture Placeholder 7"/>
          <p:cNvSpPr>
            <a:spLocks noGrp="1"/>
          </p:cNvSpPr>
          <p:nvPr>
            <p:ph type="pic" sz="quarter" idx="10"/>
          </p:nvPr>
        </p:nvSpPr>
        <p:spPr>
          <a:xfrm>
            <a:off x="0" y="0"/>
            <a:ext cx="9144000" cy="6858000"/>
          </a:xfrm>
        </p:spPr>
        <p:txBody>
          <a:bodyPr/>
          <a:lstStyle/>
          <a:p>
            <a:endParaRPr lang="en-US" dirty="0"/>
          </a:p>
        </p:txBody>
      </p:sp>
      <p:sp>
        <p:nvSpPr>
          <p:cNvPr id="9" name="Title 1"/>
          <p:cNvSpPr>
            <a:spLocks noGrp="1"/>
          </p:cNvSpPr>
          <p:nvPr>
            <p:ph type="title" hasCustomPrompt="1"/>
          </p:nvPr>
        </p:nvSpPr>
        <p:spPr>
          <a:xfrm>
            <a:off x="262466" y="584201"/>
            <a:ext cx="4627756" cy="1362075"/>
          </a:xfrm>
        </p:spPr>
        <p:txBody>
          <a:bodyPr anchor="ctr" anchorCtr="0"/>
          <a:lstStyle>
            <a:lvl1pPr algn="l">
              <a:lnSpc>
                <a:spcPct val="100000"/>
              </a:lnSpc>
              <a:defRPr sz="3200" b="0" cap="none">
                <a:solidFill>
                  <a:srgbClr val="FFFFFF"/>
                </a:solidFill>
                <a:latin typeface="Verdana"/>
                <a:cs typeface="Verdana"/>
              </a:defRPr>
            </a:lvl1pPr>
          </a:lstStyle>
          <a:p>
            <a:r>
              <a:rPr lang="en-US" dirty="0" smtClean="0"/>
              <a:t>Click To Edit Section Divider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9539"/>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39"/>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455613" y="1379539"/>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5" name="Picture 4" descr="Intel_footer_121410.png"/>
          <p:cNvPicPr>
            <a:picLocks noChangeAspect="1"/>
          </p:cNvPicPr>
          <p:nvPr userDrawn="1"/>
        </p:nvPicPr>
        <p:blipFill>
          <a:blip r:embed="rId16" cstate="print"/>
          <a:stretch>
            <a:fillRect/>
          </a:stretch>
        </p:blipFill>
        <p:spPr>
          <a:xfrm>
            <a:off x="0" y="6362701"/>
            <a:ext cx="9144000" cy="495300"/>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dirty="0" smtClean="0">
                <a:solidFill>
                  <a:schemeClr val="bg1"/>
                </a:solidFill>
                <a:latin typeface="Verdana"/>
                <a:cs typeface="Verdana"/>
              </a:rPr>
              <a:t>INTEL CONFIDENTIAL</a:t>
            </a:r>
            <a:endParaRPr lang="en-US" sz="800" dirty="0">
              <a:solidFill>
                <a:schemeClr val="bg1"/>
              </a:solidFill>
              <a:latin typeface="Verdana"/>
              <a:cs typeface="Verdana"/>
            </a:endParaRPr>
          </a:p>
        </p:txBody>
      </p:sp>
      <p:sp>
        <p:nvSpPr>
          <p:cNvPr id="8" name="TextBox 7"/>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1"/>
                </a:solidFill>
                <a:latin typeface="Verdana" pitchFamily="34" charset="0"/>
                <a:ea typeface="Verdana" pitchFamily="34" charset="0"/>
                <a:cs typeface="Verdana" pitchFamily="34" charset="0"/>
              </a:rPr>
              <a:pPr/>
              <a:t>‹#›</a:t>
            </a:fld>
            <a:endParaRPr lang="en-US" sz="800" dirty="0">
              <a:solidFill>
                <a:schemeClr val="bg1"/>
              </a:solidFill>
              <a:latin typeface="Verdana" pitchFamily="34" charset="0"/>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5956" r:id="rId1"/>
    <p:sldLayoutId id="2147485972" r:id="rId2"/>
    <p:sldLayoutId id="2147485973" r:id="rId3"/>
    <p:sldLayoutId id="2147485974" r:id="rId4"/>
    <p:sldLayoutId id="2147485963" r:id="rId5"/>
    <p:sldLayoutId id="2147485976" r:id="rId6"/>
    <p:sldLayoutId id="2147485977" r:id="rId7"/>
    <p:sldLayoutId id="2147485957" r:id="rId8"/>
    <p:sldLayoutId id="2147485959" r:id="rId9"/>
    <p:sldLayoutId id="2147485961" r:id="rId10"/>
    <p:sldLayoutId id="2147485962" r:id="rId11"/>
    <p:sldLayoutId id="2147485975" r:id="rId12"/>
    <p:sldLayoutId id="2147485964" r:id="rId13"/>
    <p:sldLayoutId id="2147485971" r:id="rId14"/>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1" i="0">
          <a:solidFill>
            <a:schemeClr val="accent1"/>
          </a:solidFill>
          <a:latin typeface="Verdana"/>
          <a:ea typeface="+mj-ea"/>
          <a:cs typeface="Verdana"/>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a:solidFill>
            <a:schemeClr val="tx1"/>
          </a:solidFill>
          <a:latin typeface="Verdana"/>
          <a:ea typeface="+mn-ea"/>
          <a:cs typeface="Verdana"/>
        </a:defRPr>
      </a:lvl1pPr>
      <a:lvl2pPr marL="185738" indent="-184150" algn="l" rtl="0" eaLnBrk="1" fontAlgn="base" hangingPunct="1">
        <a:spcBef>
          <a:spcPct val="40000"/>
        </a:spcBef>
        <a:spcAft>
          <a:spcPct val="0"/>
        </a:spcAft>
        <a:buClr>
          <a:schemeClr val="tx1"/>
        </a:buClr>
        <a:buFont typeface="Times" pitchFamily="18" charset="0"/>
        <a:buChar char="•"/>
        <a:defRPr sz="2000">
          <a:solidFill>
            <a:schemeClr val="tx1"/>
          </a:solidFill>
          <a:latin typeface="Verdana"/>
          <a:cs typeface="Verdana"/>
        </a:defRPr>
      </a:lvl2pPr>
      <a:lvl3pPr marL="414338" indent="-227013" algn="l" rtl="0" eaLnBrk="1" fontAlgn="base" hangingPunct="1">
        <a:spcBef>
          <a:spcPct val="20000"/>
        </a:spcBef>
        <a:spcAft>
          <a:spcPct val="0"/>
        </a:spcAft>
        <a:buClr>
          <a:schemeClr val="bg2"/>
        </a:buClr>
        <a:buFont typeface="Neo Sans Intel" pitchFamily="34" charset="0"/>
        <a:buChar char="–"/>
        <a:defRPr sz="1800">
          <a:solidFill>
            <a:schemeClr val="tx1"/>
          </a:solidFill>
          <a:latin typeface="Verdana"/>
          <a:cs typeface="Verdana"/>
        </a:defRPr>
      </a:lvl3pPr>
      <a:lvl4pPr marL="568325" indent="-152400"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Verdana"/>
          <a:cs typeface="Verdana"/>
        </a:defRPr>
      </a:lvl4pPr>
      <a:lvl5pPr marL="762000" indent="-192088" algn="l" rtl="0" eaLnBrk="1" fontAlgn="base" hangingPunct="1">
        <a:spcBef>
          <a:spcPct val="20000"/>
        </a:spcBef>
        <a:spcAft>
          <a:spcPct val="0"/>
        </a:spcAft>
        <a:buClr>
          <a:schemeClr val="bg2"/>
        </a:buClr>
        <a:buChar char="–"/>
        <a:defRPr sz="1800">
          <a:solidFill>
            <a:schemeClr val="tx1"/>
          </a:solidFill>
          <a:latin typeface="Verdana"/>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hyperlink" Target="http://www.intel.com/education/easysteps_activitycard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intel.com/education/helpguide/index.htm"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intelviewer.org/"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intel.com/education/helpguide"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peter.broffman@intel.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hyperlink" Target="http://www.intel.com/education/helpguide" TargetMode="Externa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intel.com/education/helpguide/index.htm"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484205" y="4660278"/>
            <a:ext cx="4981721" cy="393954"/>
          </a:xfrm>
        </p:spPr>
        <p:txBody>
          <a:bodyPr/>
          <a:lstStyle/>
          <a:p>
            <a:pPr>
              <a:lnSpc>
                <a:spcPct val="80000"/>
              </a:lnSpc>
              <a:spcAft>
                <a:spcPts val="800"/>
              </a:spcAft>
            </a:pPr>
            <a:r>
              <a:rPr lang="en-US" sz="3200" b="1" dirty="0" smtClean="0">
                <a:latin typeface="Verdana" charset="0"/>
              </a:rPr>
              <a:t>Program Overview </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088447" y="928049"/>
            <a:ext cx="6841410" cy="3206553"/>
          </a:xfrm>
          <a:prstGeom prst="rect">
            <a:avLst/>
          </a:prstGeom>
          <a:noFill/>
          <a:ln w="9525">
            <a:noFill/>
            <a:miter lim="800000"/>
            <a:headEnd/>
            <a:tailEnd/>
          </a:ln>
        </p:spPr>
      </p:pic>
      <p:sp>
        <p:nvSpPr>
          <p:cNvPr id="7" name="TextBox 6"/>
          <p:cNvSpPr txBox="1"/>
          <p:nvPr/>
        </p:nvSpPr>
        <p:spPr>
          <a:xfrm>
            <a:off x="2461842" y="5225144"/>
            <a:ext cx="2230734" cy="230832"/>
          </a:xfrm>
          <a:prstGeom prst="rect">
            <a:avLst/>
          </a:prstGeom>
          <a:noFill/>
        </p:spPr>
        <p:txBody>
          <a:bodyPr wrap="square" rtlCol="0">
            <a:spAutoFit/>
          </a:bodyPr>
          <a:lstStyle/>
          <a:p>
            <a:r>
              <a:rPr lang="en-US" sz="900" dirty="0" smtClean="0">
                <a:solidFill>
                  <a:schemeClr val="bg1"/>
                </a:solidFill>
                <a:latin typeface="+mn-lt"/>
              </a:rPr>
              <a:t>September 2012</a:t>
            </a:r>
          </a:p>
        </p:txBody>
      </p:sp>
    </p:spTree>
    <p:extLst>
      <p:ext uri="{BB962C8B-B14F-4D97-AF65-F5344CB8AC3E}">
        <p14:creationId xmlns:p14="http://schemas.microsoft.com/office/powerpoint/2010/main" val="40884836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379539"/>
            <a:ext cx="8228012" cy="4537075"/>
          </a:xfrm>
        </p:spPr>
        <p:txBody>
          <a:bodyPr/>
          <a:lstStyle/>
          <a:p>
            <a:pPr marL="171450" indent="-171450">
              <a:buClr>
                <a:srgbClr val="0071C5"/>
              </a:buClr>
              <a:buFont typeface="Arial" pitchFamily="34" charset="0"/>
              <a:buChar char="•"/>
            </a:pPr>
            <a:r>
              <a:rPr lang="en-US" dirty="0" smtClean="0">
                <a:solidFill>
                  <a:srgbClr val="0071C5"/>
                </a:solidFill>
              </a:rPr>
              <a:t>Activities are relevant to the participant’s daily lives</a:t>
            </a:r>
          </a:p>
          <a:p>
            <a:pPr marL="171450" indent="-171450">
              <a:buClr>
                <a:srgbClr val="0071C5"/>
              </a:buClr>
              <a:buFont typeface="Arial" pitchFamily="34" charset="0"/>
              <a:buChar char="•"/>
            </a:pPr>
            <a:r>
              <a:rPr lang="en-US" dirty="0" smtClean="0">
                <a:solidFill>
                  <a:srgbClr val="0071C5"/>
                </a:solidFill>
              </a:rPr>
              <a:t>Learners learn by doing (active learning)</a:t>
            </a:r>
          </a:p>
          <a:p>
            <a:pPr marL="357188" lvl="1" indent="-171450">
              <a:buClr>
                <a:srgbClr val="0071C5"/>
              </a:buClr>
              <a:buFont typeface="Arial" pitchFamily="34" charset="0"/>
              <a:buChar char="•"/>
            </a:pPr>
            <a:r>
              <a:rPr lang="en-US" dirty="0" smtClean="0">
                <a:solidFill>
                  <a:srgbClr val="0071C5"/>
                </a:solidFill>
              </a:rPr>
              <a:t>“Hands-On” approach</a:t>
            </a:r>
          </a:p>
          <a:p>
            <a:pPr marL="739775" lvl="3" indent="-171450">
              <a:buClr>
                <a:srgbClr val="0071C5"/>
              </a:buClr>
              <a:buFont typeface="Arial" pitchFamily="34" charset="0"/>
              <a:buChar char="•"/>
            </a:pPr>
            <a:r>
              <a:rPr lang="en-US" dirty="0" smtClean="0">
                <a:solidFill>
                  <a:srgbClr val="0071C5"/>
                </a:solidFill>
              </a:rPr>
              <a:t>Hands on mouse and keys as early as possible</a:t>
            </a:r>
          </a:p>
          <a:p>
            <a:pPr marL="739775" lvl="3" indent="-171450">
              <a:buClr>
                <a:srgbClr val="0071C5"/>
              </a:buClr>
              <a:buFont typeface="Arial" pitchFamily="34" charset="0"/>
              <a:buChar char="•"/>
            </a:pPr>
            <a:r>
              <a:rPr lang="en-US" dirty="0" smtClean="0">
                <a:solidFill>
                  <a:srgbClr val="0071C5"/>
                </a:solidFill>
              </a:rPr>
              <a:t>Learners learn from exploring, doing </a:t>
            </a:r>
          </a:p>
          <a:p>
            <a:pPr marL="357188" lvl="1" indent="-171450">
              <a:buClr>
                <a:srgbClr val="0071C5"/>
              </a:buClr>
              <a:buFont typeface="Arial" pitchFamily="34" charset="0"/>
              <a:buChar char="•"/>
            </a:pPr>
            <a:r>
              <a:rPr lang="en-US" dirty="0" smtClean="0">
                <a:solidFill>
                  <a:srgbClr val="0071C5"/>
                </a:solidFill>
              </a:rPr>
              <a:t>Course is structured, but minimum of facilitator “instruction”</a:t>
            </a:r>
          </a:p>
          <a:p>
            <a:pPr marL="739775" lvl="3" indent="-171450">
              <a:buClr>
                <a:srgbClr val="0071C5"/>
              </a:buClr>
              <a:buFont typeface="Arial" pitchFamily="34" charset="0"/>
              <a:buChar char="•"/>
            </a:pPr>
            <a:r>
              <a:rPr lang="en-US" dirty="0" smtClean="0">
                <a:solidFill>
                  <a:srgbClr val="0071C5"/>
                </a:solidFill>
              </a:rPr>
              <a:t>Facilitator should often say: “Try it, see what happens”</a:t>
            </a:r>
          </a:p>
          <a:p>
            <a:pPr marL="171450" indent="-171450">
              <a:buClr>
                <a:srgbClr val="0071C5"/>
              </a:buClr>
              <a:buFont typeface="Arial" pitchFamily="34" charset="0"/>
              <a:buChar char="•"/>
            </a:pPr>
            <a:r>
              <a:rPr lang="en-US" dirty="0" smtClean="0">
                <a:solidFill>
                  <a:srgbClr val="0071C5"/>
                </a:solidFill>
              </a:rPr>
              <a:t>Learners learn from each other</a:t>
            </a:r>
          </a:p>
          <a:p>
            <a:pPr marL="739775" lvl="3" indent="-171450">
              <a:buClr>
                <a:srgbClr val="0071C5"/>
              </a:buClr>
              <a:buFont typeface="Arial" pitchFamily="34" charset="0"/>
              <a:buChar char="•"/>
            </a:pPr>
            <a:r>
              <a:rPr lang="en-US" dirty="0" smtClean="0">
                <a:solidFill>
                  <a:srgbClr val="0071C5"/>
                </a:solidFill>
              </a:rPr>
              <a:t>Hierarchy for solving problems:</a:t>
            </a:r>
          </a:p>
          <a:p>
            <a:pPr marL="1030288" lvl="5" indent="-287338">
              <a:buClr>
                <a:srgbClr val="0071C5"/>
              </a:buClr>
              <a:buFont typeface="Arial" pitchFamily="34" charset="0"/>
              <a:buChar char="•"/>
            </a:pPr>
            <a:r>
              <a:rPr lang="en-US" dirty="0" smtClean="0">
                <a:solidFill>
                  <a:srgbClr val="0071C5"/>
                </a:solidFill>
              </a:rPr>
              <a:t>Fellow learners</a:t>
            </a:r>
          </a:p>
          <a:p>
            <a:pPr marL="1030288" lvl="6" indent="-287338">
              <a:buClr>
                <a:srgbClr val="0071C5"/>
              </a:buClr>
              <a:buFont typeface="Arial" pitchFamily="34" charset="0"/>
              <a:buChar char="•"/>
            </a:pPr>
            <a:r>
              <a:rPr lang="en-US" dirty="0" smtClean="0">
                <a:solidFill>
                  <a:srgbClr val="0071C5"/>
                </a:solidFill>
              </a:rPr>
              <a:t>Help Guide</a:t>
            </a:r>
          </a:p>
          <a:p>
            <a:pPr marL="1030288" lvl="5" indent="-287338">
              <a:buClr>
                <a:srgbClr val="0071C5"/>
              </a:buClr>
              <a:buFont typeface="Arial" pitchFamily="34" charset="0"/>
              <a:buChar char="•"/>
            </a:pPr>
            <a:r>
              <a:rPr lang="en-US" dirty="0" smtClean="0">
                <a:solidFill>
                  <a:srgbClr val="0071C5"/>
                </a:solidFill>
              </a:rPr>
              <a:t>Facilitator</a:t>
            </a:r>
          </a:p>
          <a:p>
            <a:endParaRPr lang="en-US" dirty="0"/>
          </a:p>
        </p:txBody>
      </p:sp>
      <p:pic>
        <p:nvPicPr>
          <p:cNvPr id="4" name="Picture 3" descr="shap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5537365" cy="1095272"/>
          </a:xfrm>
          <a:prstGeom prst="rect">
            <a:avLst/>
          </a:prstGeom>
        </p:spPr>
      </p:pic>
      <p:sp>
        <p:nvSpPr>
          <p:cNvPr id="5" name="TextBox 4"/>
          <p:cNvSpPr txBox="1"/>
          <p:nvPr/>
        </p:nvSpPr>
        <p:spPr>
          <a:xfrm>
            <a:off x="170823" y="381956"/>
            <a:ext cx="5436157" cy="400110"/>
          </a:xfrm>
          <a:prstGeom prst="rect">
            <a:avLst/>
          </a:prstGeom>
          <a:noFill/>
        </p:spPr>
        <p:txBody>
          <a:bodyPr wrap="square" rtlCol="0">
            <a:spAutoFit/>
          </a:bodyPr>
          <a:lstStyle/>
          <a:p>
            <a:r>
              <a:rPr lang="en-US" sz="2000" dirty="0" smtClean="0">
                <a:solidFill>
                  <a:schemeClr val="bg1"/>
                </a:solidFill>
                <a:latin typeface="+mn-lt"/>
              </a:rPr>
              <a:t>“Learner-Centered” Approach</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solidFill>
                <a:srgbClr val="0070C0"/>
              </a:solidFill>
            </a:endParaRPr>
          </a:p>
          <a:p>
            <a:pPr algn="ctr"/>
            <a:endParaRPr lang="en-US" dirty="0">
              <a:solidFill>
                <a:srgbClr val="0070C0"/>
              </a:solidFill>
            </a:endParaRPr>
          </a:p>
          <a:p>
            <a:pPr algn="ctr"/>
            <a:endParaRPr lang="en-US" dirty="0" smtClean="0">
              <a:solidFill>
                <a:srgbClr val="0070C0"/>
              </a:solidFill>
            </a:endParaRPr>
          </a:p>
          <a:p>
            <a:pPr algn="ctr">
              <a:spcBef>
                <a:spcPts val="0"/>
              </a:spcBef>
            </a:pPr>
            <a:r>
              <a:rPr lang="en-US" sz="3200" dirty="0" smtClean="0">
                <a:solidFill>
                  <a:srgbClr val="0070C0"/>
                </a:solidFill>
              </a:rPr>
              <a:t>Intel® Easy Steps </a:t>
            </a:r>
          </a:p>
          <a:p>
            <a:pPr algn="ctr">
              <a:spcBef>
                <a:spcPts val="0"/>
              </a:spcBef>
            </a:pPr>
            <a:r>
              <a:rPr lang="en-US" sz="3200" b="1" dirty="0" smtClean="0">
                <a:solidFill>
                  <a:srgbClr val="0070C0"/>
                </a:solidFill>
              </a:rPr>
              <a:t>Activity Cards</a:t>
            </a:r>
            <a:endParaRPr lang="en-US" sz="3200" b="1" dirty="0">
              <a:solidFill>
                <a:srgbClr val="0070C0"/>
              </a:solidFill>
            </a:endParaRPr>
          </a:p>
        </p:txBody>
      </p:sp>
    </p:spTree>
    <p:extLst>
      <p:ext uri="{BB962C8B-B14F-4D97-AF65-F5344CB8AC3E}">
        <p14:creationId xmlns:p14="http://schemas.microsoft.com/office/powerpoint/2010/main" val="8286464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29368" cy="984737"/>
          </a:xfrm>
          <a:prstGeom prst="rect">
            <a:avLst/>
          </a:prstGeom>
        </p:spPr>
      </p:pic>
      <p:sp>
        <p:nvSpPr>
          <p:cNvPr id="10" name="Rectangle 9"/>
          <p:cNvSpPr/>
          <p:nvPr/>
        </p:nvSpPr>
        <p:spPr>
          <a:xfrm>
            <a:off x="0" y="1295400"/>
            <a:ext cx="9144000" cy="5562600"/>
          </a:xfrm>
          <a:prstGeom prst="rect">
            <a:avLst/>
          </a:prstGeom>
          <a:solidFill>
            <a:srgbClr val="007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a:off x="280988" y="1266498"/>
            <a:ext cx="8634412" cy="6858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bg1"/>
                </a:solidFill>
                <a:latin typeface="Verdana" pitchFamily="34" charset="0"/>
              </a:rPr>
              <a:t>Intel Easy Steps provides a series of Activity Cards, each of which provides instruction on how to create a useful product or complete a specific task.</a:t>
            </a:r>
            <a:endParaRPr lang="en-US" sz="1400" dirty="0">
              <a:solidFill>
                <a:schemeClr val="accent1">
                  <a:lumMod val="75000"/>
                </a:schemeClr>
              </a:solidFill>
              <a:latin typeface="Verdana" pitchFamily="34" charset="0"/>
            </a:endParaRPr>
          </a:p>
          <a:p>
            <a:pPr fontAlgn="auto">
              <a:spcBef>
                <a:spcPts val="0"/>
              </a:spcBef>
              <a:spcAft>
                <a:spcPts val="0"/>
              </a:spcAft>
              <a:buFont typeface="Arial" pitchFamily="34" charset="0"/>
              <a:buChar char="•"/>
              <a:defRPr/>
            </a:pPr>
            <a:endParaRPr lang="en-US" sz="1200" dirty="0">
              <a:latin typeface="Verdana" pitchFamily="34" charset="0"/>
            </a:endParaRPr>
          </a:p>
        </p:txBody>
      </p:sp>
      <p:sp>
        <p:nvSpPr>
          <p:cNvPr id="53" name="Rounded Rectangle 52"/>
          <p:cNvSpPr/>
          <p:nvPr/>
        </p:nvSpPr>
        <p:spPr>
          <a:xfrm>
            <a:off x="0" y="6291263"/>
            <a:ext cx="9144000" cy="53975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smtClean="0">
                <a:solidFill>
                  <a:srgbClr val="C00000"/>
                </a:solidFill>
                <a:hlinkClick r:id="rId4"/>
              </a:rPr>
              <a:t>Activity Cards:  </a:t>
            </a:r>
            <a:r>
              <a:rPr lang="en-US" sz="1400" b="1" u="sng" dirty="0" smtClean="0">
                <a:solidFill>
                  <a:schemeClr val="bg1"/>
                </a:solidFill>
                <a:hlinkClick r:id="rId4"/>
              </a:rPr>
              <a:t>http</a:t>
            </a:r>
            <a:r>
              <a:rPr lang="en-US" sz="1400" b="1" u="sng" dirty="0">
                <a:solidFill>
                  <a:schemeClr val="bg1"/>
                </a:solidFill>
                <a:hlinkClick r:id="rId4"/>
              </a:rPr>
              <a:t>://www.intel.com/education/easysteps_activitycards/</a:t>
            </a:r>
            <a:endParaRPr lang="en-US" sz="1400" b="1" dirty="0">
              <a:solidFill>
                <a:schemeClr val="bg1"/>
              </a:solidFill>
              <a:latin typeface="Verdana" pitchFamily="34" charset="0"/>
            </a:endParaRPr>
          </a:p>
        </p:txBody>
      </p:sp>
      <p:sp>
        <p:nvSpPr>
          <p:cNvPr id="18437" name="TextBox 43"/>
          <p:cNvSpPr txBox="1">
            <a:spLocks noChangeArrowheads="1"/>
          </p:cNvSpPr>
          <p:nvPr/>
        </p:nvSpPr>
        <p:spPr bwMode="auto">
          <a:xfrm>
            <a:off x="304800" y="962225"/>
            <a:ext cx="8610600" cy="307975"/>
          </a:xfrm>
          <a:prstGeom prst="rect">
            <a:avLst/>
          </a:prstGeom>
          <a:noFill/>
          <a:ln w="9525">
            <a:noFill/>
            <a:miter lim="800000"/>
            <a:headEnd/>
            <a:tailEnd/>
          </a:ln>
        </p:spPr>
        <p:txBody>
          <a:bodyPr>
            <a:spAutoFit/>
          </a:bodyPr>
          <a:lstStyle/>
          <a:p>
            <a:pPr algn="ctr"/>
            <a:r>
              <a:rPr lang="en-US" sz="1400" b="1" dirty="0">
                <a:solidFill>
                  <a:srgbClr val="0071C5"/>
                </a:solidFill>
                <a:latin typeface="Verdana" pitchFamily="34" charset="0"/>
              </a:rPr>
              <a:t>Self-Instruction in key technology areas </a:t>
            </a:r>
          </a:p>
        </p:txBody>
      </p:sp>
      <p:sp>
        <p:nvSpPr>
          <p:cNvPr id="15" name="Rounded Rectangle 14"/>
          <p:cNvSpPr/>
          <p:nvPr/>
        </p:nvSpPr>
        <p:spPr bwMode="auto">
          <a:xfrm>
            <a:off x="304800" y="1847196"/>
            <a:ext cx="3048000" cy="2514600"/>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a:solidFill>
                  <a:srgbClr val="0960A8"/>
                </a:solidFill>
                <a:latin typeface="Verdana" pitchFamily="34" charset="0"/>
              </a:rPr>
              <a:t>Each Activity Card has:</a:t>
            </a:r>
          </a:p>
          <a:p>
            <a:pPr fontAlgn="auto">
              <a:spcBef>
                <a:spcPts val="0"/>
              </a:spcBef>
              <a:spcAft>
                <a:spcPts val="0"/>
              </a:spcAft>
              <a:defRPr/>
            </a:pPr>
            <a:endParaRPr lang="en-US" sz="800" b="1" dirty="0">
              <a:solidFill>
                <a:srgbClr val="0960A8"/>
              </a:solidFill>
              <a:latin typeface="Verdana" pitchFamily="34" charset="0"/>
            </a:endParaRPr>
          </a:p>
          <a:p>
            <a:pPr fontAlgn="auto">
              <a:spcBef>
                <a:spcPts val="0"/>
              </a:spcBef>
              <a:spcAft>
                <a:spcPts val="0"/>
              </a:spcAft>
              <a:buFont typeface="Arial" pitchFamily="34" charset="0"/>
              <a:buChar char="•"/>
              <a:defRPr/>
            </a:pPr>
            <a:r>
              <a:rPr lang="en-US" sz="1200" b="1" dirty="0">
                <a:solidFill>
                  <a:srgbClr val="0960A8"/>
                </a:solidFill>
                <a:latin typeface="Verdana" pitchFamily="34" charset="0"/>
              </a:rPr>
              <a:t> A sample of the </a:t>
            </a:r>
            <a:r>
              <a:rPr lang="en-US" sz="1200" b="1" dirty="0" smtClean="0">
                <a:solidFill>
                  <a:srgbClr val="0960A8"/>
                </a:solidFill>
                <a:latin typeface="Verdana" pitchFamily="34" charset="0"/>
              </a:rPr>
              <a:t>product</a:t>
            </a:r>
          </a:p>
          <a:p>
            <a:pPr fontAlgn="auto">
              <a:spcBef>
                <a:spcPts val="0"/>
              </a:spcBef>
              <a:spcAft>
                <a:spcPts val="0"/>
              </a:spcAft>
              <a:buFont typeface="Arial" pitchFamily="34" charset="0"/>
              <a:buChar char="•"/>
              <a:defRPr/>
            </a:pPr>
            <a:endParaRPr lang="en-US" sz="800" b="1" dirty="0">
              <a:solidFill>
                <a:srgbClr val="0960A8"/>
              </a:solidFill>
              <a:latin typeface="Verdana" pitchFamily="34" charset="0"/>
            </a:endParaRPr>
          </a:p>
          <a:p>
            <a:pPr marL="109538" indent="-109538" fontAlgn="auto">
              <a:spcBef>
                <a:spcPts val="0"/>
              </a:spcBef>
              <a:spcAft>
                <a:spcPts val="0"/>
              </a:spcAft>
              <a:buFont typeface="Arial" pitchFamily="34" charset="0"/>
              <a:buChar char="•"/>
              <a:defRPr/>
            </a:pPr>
            <a:r>
              <a:rPr lang="en-US" sz="1200" b="1" dirty="0" smtClean="0">
                <a:solidFill>
                  <a:srgbClr val="0960A8"/>
                </a:solidFill>
                <a:latin typeface="Verdana" pitchFamily="34" charset="0"/>
              </a:rPr>
              <a:t>Step-by-Step </a:t>
            </a:r>
            <a:r>
              <a:rPr lang="en-US" sz="1200" b="1" dirty="0">
                <a:solidFill>
                  <a:srgbClr val="0960A8"/>
                </a:solidFill>
                <a:latin typeface="Verdana" pitchFamily="34" charset="0"/>
              </a:rPr>
              <a:t>instructions to create the product, supported by the Intel® Education Help  Guide</a:t>
            </a:r>
          </a:p>
          <a:p>
            <a:pPr fontAlgn="auto">
              <a:spcBef>
                <a:spcPts val="0"/>
              </a:spcBef>
              <a:spcAft>
                <a:spcPts val="0"/>
              </a:spcAft>
              <a:defRPr/>
            </a:pPr>
            <a:r>
              <a:rPr lang="en-US" sz="1000" b="1" dirty="0">
                <a:solidFill>
                  <a:srgbClr val="0960A8"/>
                </a:solidFill>
                <a:latin typeface="Verdana" pitchFamily="34" charset="0"/>
              </a:rPr>
              <a:t> </a:t>
            </a:r>
          </a:p>
          <a:p>
            <a:pPr marL="109538" indent="-109538" fontAlgn="auto">
              <a:spcBef>
                <a:spcPts val="0"/>
              </a:spcBef>
              <a:spcAft>
                <a:spcPts val="0"/>
              </a:spcAft>
              <a:buFont typeface="Arial" pitchFamily="34" charset="0"/>
              <a:buChar char="•"/>
              <a:defRPr/>
            </a:pPr>
            <a:r>
              <a:rPr lang="en-US" sz="1200" b="1" dirty="0" smtClean="0">
                <a:solidFill>
                  <a:srgbClr val="0960A8"/>
                </a:solidFill>
                <a:latin typeface="Verdana" pitchFamily="34" charset="0"/>
              </a:rPr>
              <a:t>A </a:t>
            </a:r>
            <a:r>
              <a:rPr lang="en-US" sz="1200" b="1" dirty="0">
                <a:solidFill>
                  <a:srgbClr val="0960A8"/>
                </a:solidFill>
                <a:latin typeface="Verdana" pitchFamily="34" charset="0"/>
              </a:rPr>
              <a:t>“</a:t>
            </a:r>
            <a:r>
              <a:rPr lang="en-US" sz="1200" b="1" dirty="0" smtClean="0">
                <a:solidFill>
                  <a:srgbClr val="0960A8"/>
                </a:solidFill>
                <a:latin typeface="Verdana" pitchFamily="34" charset="0"/>
              </a:rPr>
              <a:t>Challenge” </a:t>
            </a:r>
            <a:r>
              <a:rPr lang="en-US" sz="1200" b="1" dirty="0">
                <a:solidFill>
                  <a:srgbClr val="0960A8"/>
                </a:solidFill>
                <a:latin typeface="Verdana" pitchFamily="34" charset="0"/>
              </a:rPr>
              <a:t>suggesting a way to improve the product</a:t>
            </a:r>
          </a:p>
          <a:p>
            <a:pPr fontAlgn="auto">
              <a:spcBef>
                <a:spcPts val="0"/>
              </a:spcBef>
              <a:spcAft>
                <a:spcPts val="0"/>
              </a:spcAft>
              <a:buFont typeface="Arial" pitchFamily="34" charset="0"/>
              <a:buChar char="•"/>
              <a:defRPr/>
            </a:pPr>
            <a:endParaRPr lang="en-US" sz="800" b="1" dirty="0">
              <a:solidFill>
                <a:srgbClr val="0960A8"/>
              </a:solidFill>
              <a:latin typeface="Verdana" pitchFamily="34" charset="0"/>
            </a:endParaRPr>
          </a:p>
          <a:p>
            <a:pPr marL="109538" indent="-109538" fontAlgn="auto">
              <a:spcBef>
                <a:spcPts val="0"/>
              </a:spcBef>
              <a:spcAft>
                <a:spcPts val="0"/>
              </a:spcAft>
              <a:buFont typeface="Arial" pitchFamily="34" charset="0"/>
              <a:buChar char="•"/>
              <a:defRPr/>
            </a:pPr>
            <a:r>
              <a:rPr lang="en-US" sz="1200" b="1" dirty="0" smtClean="0">
                <a:solidFill>
                  <a:srgbClr val="0960A8"/>
                </a:solidFill>
                <a:latin typeface="Verdana" pitchFamily="34" charset="0"/>
              </a:rPr>
              <a:t>Review </a:t>
            </a:r>
            <a:r>
              <a:rPr lang="en-US" sz="1200" b="1" dirty="0">
                <a:solidFill>
                  <a:srgbClr val="0960A8"/>
                </a:solidFill>
                <a:latin typeface="Verdana" pitchFamily="34" charset="0"/>
              </a:rPr>
              <a:t>Checklist</a:t>
            </a:r>
          </a:p>
          <a:p>
            <a:pPr algn="ctr" fontAlgn="auto">
              <a:spcBef>
                <a:spcPts val="0"/>
              </a:spcBef>
              <a:spcAft>
                <a:spcPts val="0"/>
              </a:spcAft>
              <a:defRPr/>
            </a:pPr>
            <a:endParaRPr lang="en-US" sz="1200" dirty="0">
              <a:solidFill>
                <a:srgbClr val="0960A8"/>
              </a:solidFill>
              <a:latin typeface="Verdana" pitchFamily="34" charset="0"/>
            </a:endParaRPr>
          </a:p>
        </p:txBody>
      </p:sp>
      <p:sp>
        <p:nvSpPr>
          <p:cNvPr id="19" name="Rounded Rectangle 18"/>
          <p:cNvSpPr/>
          <p:nvPr/>
        </p:nvSpPr>
        <p:spPr bwMode="auto">
          <a:xfrm>
            <a:off x="304800" y="4456440"/>
            <a:ext cx="3048000" cy="1752600"/>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a:solidFill>
                  <a:srgbClr val="0860A8"/>
                </a:solidFill>
                <a:latin typeface="Verdana" pitchFamily="34" charset="0"/>
              </a:rPr>
              <a:t>Examples of Products: </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Advertisement/Poster</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Brochure</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Budget</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Flyer</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Invitation</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Letter</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Newsletter</a:t>
            </a:r>
            <a:endParaRPr lang="en-US" sz="1200" dirty="0">
              <a:solidFill>
                <a:srgbClr val="0860A8"/>
              </a:solidFill>
              <a:latin typeface="Verdana" pitchFamily="34" charset="0"/>
            </a:endParaRPr>
          </a:p>
        </p:txBody>
      </p:sp>
      <p:pic>
        <p:nvPicPr>
          <p:cNvPr id="18440" name="Picture 2"/>
          <p:cNvPicPr>
            <a:picLocks noChangeAspect="1" noChangeArrowheads="1"/>
          </p:cNvPicPr>
          <p:nvPr/>
        </p:nvPicPr>
        <p:blipFill>
          <a:blip r:embed="rId5" cstate="print"/>
          <a:srcRect/>
          <a:stretch>
            <a:fillRect/>
          </a:stretch>
        </p:blipFill>
        <p:spPr bwMode="auto">
          <a:xfrm>
            <a:off x="3989358" y="1954213"/>
            <a:ext cx="4545041" cy="4065587"/>
          </a:xfrm>
          <a:prstGeom prst="rect">
            <a:avLst/>
          </a:prstGeom>
          <a:noFill/>
          <a:ln w="9525">
            <a:solidFill>
              <a:schemeClr val="tx1"/>
            </a:solidFill>
            <a:miter lim="800000"/>
            <a:headEnd/>
            <a:tailEnd/>
          </a:ln>
        </p:spPr>
      </p:pic>
      <p:sp>
        <p:nvSpPr>
          <p:cNvPr id="22" name="TextBox 21"/>
          <p:cNvSpPr txBox="1"/>
          <p:nvPr/>
        </p:nvSpPr>
        <p:spPr>
          <a:xfrm rot="20607223">
            <a:off x="3562350" y="2112963"/>
            <a:ext cx="955675" cy="460375"/>
          </a:xfrm>
          <a:prstGeom prst="rect">
            <a:avLst/>
          </a:prstGeom>
          <a:solidFill>
            <a:schemeClr val="accent2">
              <a:lumMod val="20000"/>
              <a:lumOff val="80000"/>
            </a:schemeClr>
          </a:solidFill>
          <a:ln>
            <a:solidFill>
              <a:srgbClr val="C00000"/>
            </a:solidFill>
          </a:ln>
        </p:spPr>
        <p:txBody>
          <a:bodyPr>
            <a:spAutoFit/>
          </a:bodyPr>
          <a:lstStyle/>
          <a:p>
            <a:pPr algn="ctr">
              <a:defRPr/>
            </a:pPr>
            <a:r>
              <a:rPr lang="en-US" sz="1200" b="1" dirty="0">
                <a:solidFill>
                  <a:srgbClr val="C00000"/>
                </a:solidFill>
                <a:latin typeface="Verdana" pitchFamily="34" charset="0"/>
              </a:rPr>
              <a:t>Partial SAMPLE</a:t>
            </a:r>
          </a:p>
        </p:txBody>
      </p:sp>
      <p:sp>
        <p:nvSpPr>
          <p:cNvPr id="11" name="Title 1"/>
          <p:cNvSpPr>
            <a:spLocks noGrp="1"/>
          </p:cNvSpPr>
          <p:nvPr>
            <p:ph type="title"/>
          </p:nvPr>
        </p:nvSpPr>
        <p:spPr>
          <a:xfrm>
            <a:off x="351685" y="147647"/>
            <a:ext cx="3918857" cy="669598"/>
          </a:xfrm>
        </p:spPr>
        <p:txBody>
          <a:bodyPr>
            <a:noAutofit/>
          </a:bodyPr>
          <a:lstStyle/>
          <a:p>
            <a:pPr>
              <a:defRPr/>
            </a:pPr>
            <a:r>
              <a:rPr lang="en-US" sz="1400" b="0" dirty="0" smtClean="0">
                <a:solidFill>
                  <a:schemeClr val="bg1"/>
                </a:solidFill>
                <a:latin typeface="Verdana" pitchFamily="34" charset="0"/>
                <a:ea typeface="Verdana" pitchFamily="34" charset="0"/>
                <a:cs typeface="Verdana" pitchFamily="34" charset="0"/>
              </a:rPr>
              <a:t>Intel® Easy Steps</a:t>
            </a:r>
            <a:r>
              <a:rPr lang="en-US" sz="1800" b="1" dirty="0" smtClean="0">
                <a:solidFill>
                  <a:schemeClr val="bg1"/>
                </a:solidFill>
                <a:latin typeface="Verdana" pitchFamily="34" charset="0"/>
                <a:ea typeface="Verdana" pitchFamily="34" charset="0"/>
                <a:cs typeface="Verdana" pitchFamily="34" charset="0"/>
              </a:rPr>
              <a:t/>
            </a:r>
            <a:br>
              <a:rPr lang="en-US" sz="1800" b="1" dirty="0" smtClean="0">
                <a:solidFill>
                  <a:schemeClr val="bg1"/>
                </a:solidFill>
                <a:latin typeface="Verdana" pitchFamily="34" charset="0"/>
                <a:ea typeface="Verdana" pitchFamily="34" charset="0"/>
                <a:cs typeface="Verdana" pitchFamily="34" charset="0"/>
              </a:rPr>
            </a:br>
            <a:r>
              <a:rPr lang="en-US" sz="2400" b="0" dirty="0" smtClean="0">
                <a:solidFill>
                  <a:schemeClr val="bg1"/>
                </a:solidFill>
                <a:latin typeface="Verdana" pitchFamily="34" charset="0"/>
                <a:ea typeface="Verdana" pitchFamily="34" charset="0"/>
                <a:cs typeface="Verdana" pitchFamily="34" charset="0"/>
              </a:rPr>
              <a:t>Activity Cards</a:t>
            </a:r>
            <a:r>
              <a:rPr lang="en-US" sz="2400" b="0" dirty="0" smtClean="0">
                <a:solidFill>
                  <a:srgbClr val="0071C5"/>
                </a:solidFill>
                <a:latin typeface="Verdana" pitchFamily="34" charset="0"/>
                <a:ea typeface="Verdana" pitchFamily="34" charset="0"/>
                <a:cs typeface="Verdana" pitchFamily="34" charset="0"/>
              </a:rPr>
              <a:t/>
            </a:r>
            <a:br>
              <a:rPr lang="en-US" sz="2400" b="0" dirty="0" smtClean="0">
                <a:solidFill>
                  <a:srgbClr val="0071C5"/>
                </a:solidFill>
                <a:latin typeface="Verdana" pitchFamily="34" charset="0"/>
                <a:ea typeface="Verdana" pitchFamily="34" charset="0"/>
                <a:cs typeface="Verdana" pitchFamily="34" charset="0"/>
              </a:rPr>
            </a:br>
            <a:endParaRPr lang="en-US" sz="2400" b="0" dirty="0">
              <a:solidFill>
                <a:srgbClr val="0071C5"/>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9968487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600" dirty="0" smtClean="0">
                <a:solidFill>
                  <a:srgbClr val="0070C0"/>
                </a:solidFill>
              </a:rPr>
              <a:t>Basic Course and Activity Cards supported by…</a:t>
            </a:r>
          </a:p>
          <a:p>
            <a:r>
              <a:rPr lang="en-US" sz="3200" b="1" dirty="0" smtClean="0">
                <a:solidFill>
                  <a:srgbClr val="0070C0"/>
                </a:solidFill>
              </a:rPr>
              <a:t>	</a:t>
            </a:r>
          </a:p>
          <a:p>
            <a:r>
              <a:rPr lang="en-US" sz="3200" b="1" dirty="0">
                <a:solidFill>
                  <a:srgbClr val="0070C0"/>
                </a:solidFill>
              </a:rPr>
              <a:t>	</a:t>
            </a:r>
            <a:r>
              <a:rPr lang="en-US" sz="3200" b="1" dirty="0" smtClean="0">
                <a:solidFill>
                  <a:srgbClr val="0070C0"/>
                </a:solidFill>
              </a:rPr>
              <a:t>Intel® Education Help Guide </a:t>
            </a:r>
            <a:endParaRPr lang="en-US" sz="3200" b="1" dirty="0">
              <a:solidFill>
                <a:srgbClr val="0070C0"/>
              </a:solidFill>
            </a:endParaRPr>
          </a:p>
        </p:txBody>
      </p:sp>
      <p:sp>
        <p:nvSpPr>
          <p:cNvPr id="4" name="Rectangle 3"/>
          <p:cNvSpPr/>
          <p:nvPr/>
        </p:nvSpPr>
        <p:spPr>
          <a:xfrm>
            <a:off x="2346240" y="3398910"/>
            <a:ext cx="4767977" cy="553998"/>
          </a:xfrm>
          <a:prstGeom prst="rect">
            <a:avLst/>
          </a:prstGeom>
        </p:spPr>
        <p:txBody>
          <a:bodyPr wrap="square">
            <a:spAutoFit/>
          </a:bodyPr>
          <a:lstStyle/>
          <a:p>
            <a:r>
              <a:rPr lang="en-US" sz="1400" dirty="0" smtClean="0">
                <a:hlinkClick r:id="rId2"/>
              </a:rPr>
              <a:t>http://www.intel.com/education/helpguide/index.htm</a:t>
            </a:r>
            <a:endParaRPr lang="en-US" sz="1400" dirty="0" smtClean="0"/>
          </a:p>
          <a:p>
            <a:endParaRPr lang="en-US" sz="16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reference to the Help Guide is imbedded in most every step</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166567" y="1481138"/>
            <a:ext cx="6962946" cy="4608163"/>
          </a:xfrm>
          <a:prstGeom prst="rect">
            <a:avLst/>
          </a:prstGeom>
          <a:noFill/>
          <a:ln w="3175">
            <a:solidFill>
              <a:schemeClr val="tx1"/>
            </a:solidFill>
            <a:miter lim="800000"/>
            <a:headEnd/>
            <a:tailEnd/>
          </a:ln>
        </p:spPr>
      </p:pic>
      <p:sp>
        <p:nvSpPr>
          <p:cNvPr id="6" name="Oval 5"/>
          <p:cNvSpPr/>
          <p:nvPr/>
        </p:nvSpPr>
        <p:spPr bwMode="auto">
          <a:xfrm>
            <a:off x="3597308" y="1416816"/>
            <a:ext cx="2471894" cy="582805"/>
          </a:xfrm>
          <a:prstGeom prst="ellipse">
            <a:avLst/>
          </a:prstGeom>
          <a:no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45" y="218663"/>
            <a:ext cx="8229600" cy="889000"/>
          </a:xfrm>
        </p:spPr>
        <p:txBody>
          <a:bodyPr/>
          <a:lstStyle/>
          <a:p>
            <a:r>
              <a:rPr lang="en-US" dirty="0" smtClean="0"/>
              <a:t>Example of Help Guide page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215975" y="652665"/>
            <a:ext cx="7053785" cy="5233705"/>
          </a:xfrm>
          <a:prstGeom prst="rect">
            <a:avLst/>
          </a:prstGeom>
          <a:noFill/>
          <a:ln w="9525">
            <a:noFill/>
            <a:miter lim="800000"/>
            <a:headEnd/>
            <a:tailEnd/>
          </a:ln>
        </p:spPr>
      </p:pic>
      <p:sp>
        <p:nvSpPr>
          <p:cNvPr id="6" name="TextBox 5"/>
          <p:cNvSpPr txBox="1"/>
          <p:nvPr/>
        </p:nvSpPr>
        <p:spPr>
          <a:xfrm>
            <a:off x="954593" y="5948626"/>
            <a:ext cx="7827666" cy="307777"/>
          </a:xfrm>
          <a:prstGeom prst="rect">
            <a:avLst/>
          </a:prstGeom>
          <a:noFill/>
        </p:spPr>
        <p:txBody>
          <a:bodyPr wrap="square" rtlCol="0">
            <a:spAutoFit/>
          </a:bodyPr>
          <a:lstStyle/>
          <a:p>
            <a:r>
              <a:rPr lang="en-US" sz="1400" dirty="0" smtClean="0">
                <a:solidFill>
                  <a:srgbClr val="C00000"/>
                </a:solidFill>
                <a:latin typeface="+mn-lt"/>
              </a:rPr>
              <a:t>For more complete explanation of how to use Help Guide, see back-up slides 31-38</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8135"/>
            <a:ext cx="8229600" cy="889000"/>
          </a:xfrm>
        </p:spPr>
        <p:txBody>
          <a:bodyPr/>
          <a:lstStyle/>
          <a:p>
            <a:r>
              <a:rPr lang="en-US" dirty="0" smtClean="0"/>
              <a:t>Digital Viewer </a:t>
            </a:r>
            <a:r>
              <a:rPr lang="en-US" sz="1200" dirty="0" smtClean="0"/>
              <a:t>(available in some languages)</a:t>
            </a:r>
            <a:endParaRPr lang="en-US" sz="1200" dirty="0"/>
          </a:p>
        </p:txBody>
      </p:sp>
      <p:sp>
        <p:nvSpPr>
          <p:cNvPr id="3" name="Content Placeholder 2"/>
          <p:cNvSpPr>
            <a:spLocks noGrp="1"/>
          </p:cNvSpPr>
          <p:nvPr>
            <p:ph idx="1"/>
          </p:nvPr>
        </p:nvSpPr>
        <p:spPr>
          <a:xfrm>
            <a:off x="462830" y="414060"/>
            <a:ext cx="8228012" cy="716908"/>
          </a:xfrm>
        </p:spPr>
        <p:txBody>
          <a:bodyPr/>
          <a:lstStyle/>
          <a:p>
            <a:r>
              <a:rPr lang="en-US" sz="1600" dirty="0" smtClean="0">
                <a:solidFill>
                  <a:srgbClr val="0070C0"/>
                </a:solidFill>
              </a:rPr>
              <a:t>Merges and links: Basic Course manual with Intel® Education Help Guide</a:t>
            </a:r>
          </a:p>
          <a:p>
            <a:r>
              <a:rPr lang="en-US" sz="1600" u="sng" dirty="0" smtClean="0">
                <a:hlinkClick r:id="rId2"/>
              </a:rPr>
              <a:t>www.intelviewer.org</a:t>
            </a:r>
            <a:endParaRPr lang="en-US" sz="1600" u="sng" dirty="0" smtClean="0"/>
          </a:p>
          <a:p>
            <a:endParaRPr lang="en-US" sz="1600" dirty="0">
              <a:solidFill>
                <a:srgbClr val="0070C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263" y="1202863"/>
            <a:ext cx="7676147" cy="512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4510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516" y="2796356"/>
            <a:ext cx="8228012" cy="549745"/>
          </a:xfrm>
        </p:spPr>
        <p:txBody>
          <a:bodyPr/>
          <a:lstStyle/>
          <a:p>
            <a:pPr algn="ctr"/>
            <a:r>
              <a:rPr lang="en-US" sz="3200" b="1" dirty="0" smtClean="0">
                <a:solidFill>
                  <a:srgbClr val="0071C5"/>
                </a:solidFill>
              </a:rPr>
              <a:t>Back-Up</a:t>
            </a:r>
            <a:endParaRPr lang="en-US" sz="3200" b="1" dirty="0">
              <a:solidFill>
                <a:srgbClr val="0071C5"/>
              </a:solidFill>
            </a:endParaRPr>
          </a:p>
        </p:txBody>
      </p:sp>
    </p:spTree>
    <p:extLst>
      <p:ext uri="{BB962C8B-B14F-4D97-AF65-F5344CB8AC3E}">
        <p14:creationId xmlns:p14="http://schemas.microsoft.com/office/powerpoint/2010/main" val="466991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Introducing Computers and Operating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8500289"/>
              </p:ext>
            </p:extLst>
          </p:nvPr>
        </p:nvGraphicFramePr>
        <p:xfrm>
          <a:off x="455613" y="1379538"/>
          <a:ext cx="6844777" cy="397764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Welcome and Introduction to Course </a:t>
                      </a:r>
                      <a:endParaRPr lang="en-US" dirty="0">
                        <a:solidFill>
                          <a:srgbClr val="0070C0"/>
                        </a:solidFill>
                      </a:endParaRPr>
                    </a:p>
                  </a:txBody>
                  <a:tcPr/>
                </a:tc>
              </a:tr>
              <a:tr h="370840">
                <a:tc>
                  <a:txBody>
                    <a:bodyPr/>
                    <a:lstStyle/>
                    <a:p>
                      <a:r>
                        <a:rPr lang="en-US" dirty="0" smtClean="0">
                          <a:solidFill>
                            <a:srgbClr val="0070C0"/>
                          </a:solidFill>
                        </a:rPr>
                        <a:t>Activity 1:  Introducing Yourself</a:t>
                      </a:r>
                    </a:p>
                  </a:txBody>
                  <a:tcPr/>
                </a:tc>
              </a:tr>
              <a:tr h="370840">
                <a:tc>
                  <a:txBody>
                    <a:bodyPr/>
                    <a:lstStyle/>
                    <a:p>
                      <a:pPr marL="0" lvl="1" indent="0"/>
                      <a:r>
                        <a:rPr lang="en-US" dirty="0" smtClean="0">
                          <a:solidFill>
                            <a:srgbClr val="0070C0"/>
                          </a:solidFill>
                        </a:rPr>
                        <a:t>Activity 2:  Do You Know Computers?</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Parts of the Computer </a:t>
                      </a:r>
                      <a:endParaRPr lang="en-US" dirty="0">
                        <a:solidFill>
                          <a:srgbClr val="0070C0"/>
                        </a:solidFill>
                      </a:endParaRPr>
                    </a:p>
                  </a:txBody>
                  <a:tcPr/>
                </a:tc>
              </a:tr>
              <a:tr h="370840">
                <a:tc>
                  <a:txBody>
                    <a:bodyPr/>
                    <a:lstStyle/>
                    <a:p>
                      <a:pPr marL="0" lvl="1" indent="0"/>
                      <a:r>
                        <a:rPr lang="en-US" dirty="0" smtClean="0">
                          <a:solidFill>
                            <a:srgbClr val="0070C0"/>
                          </a:solidFill>
                        </a:rPr>
                        <a:t>Activity 4:  Introduction to Operating System</a:t>
                      </a:r>
                      <a:endParaRPr lang="en-US" dirty="0">
                        <a:solidFill>
                          <a:srgbClr val="0070C0"/>
                        </a:solidFill>
                      </a:endParaRPr>
                    </a:p>
                  </a:txBody>
                  <a:tcPr/>
                </a:tc>
              </a:tr>
              <a:tr h="370840">
                <a:tc>
                  <a:txBody>
                    <a:bodyPr/>
                    <a:lstStyle/>
                    <a:p>
                      <a:r>
                        <a:rPr lang="en-US" dirty="0" smtClean="0">
                          <a:solidFill>
                            <a:srgbClr val="0070C0"/>
                          </a:solidFill>
                        </a:rPr>
                        <a:t>Activity 5:  Using the Mouse</a:t>
                      </a:r>
                      <a:endParaRPr lang="en-US" dirty="0">
                        <a:solidFill>
                          <a:srgbClr val="0070C0"/>
                        </a:solidFill>
                      </a:endParaRPr>
                    </a:p>
                  </a:txBody>
                  <a:tcPr/>
                </a:tc>
              </a:tr>
              <a:tr h="370840">
                <a:tc>
                  <a:txBody>
                    <a:bodyPr/>
                    <a:lstStyle/>
                    <a:p>
                      <a:r>
                        <a:rPr lang="en-US" dirty="0" smtClean="0">
                          <a:solidFill>
                            <a:srgbClr val="0070C0"/>
                          </a:solidFill>
                        </a:rPr>
                        <a:t>Activity 6:  Using Notepad</a:t>
                      </a:r>
                      <a:endParaRPr lang="en-US" dirty="0">
                        <a:solidFill>
                          <a:srgbClr val="0070C0"/>
                        </a:solidFill>
                      </a:endParaRPr>
                    </a:p>
                  </a:txBody>
                  <a:tcPr/>
                </a:tc>
              </a:tr>
              <a:tr h="370840">
                <a:tc>
                  <a:txBody>
                    <a:bodyPr/>
                    <a:lstStyle/>
                    <a:p>
                      <a:r>
                        <a:rPr lang="en-US" dirty="0" smtClean="0">
                          <a:solidFill>
                            <a:srgbClr val="0070C0"/>
                          </a:solidFill>
                        </a:rPr>
                        <a:t>Activity 7:  Basic Computer Operations (keyboarding,</a:t>
                      </a:r>
                    </a:p>
                    <a:p>
                      <a:r>
                        <a:rPr lang="en-US" dirty="0" smtClean="0">
                          <a:solidFill>
                            <a:srgbClr val="0070C0"/>
                          </a:solidFill>
                        </a:rPr>
                        <a:t>                 create files, </a:t>
                      </a:r>
                      <a:r>
                        <a:rPr lang="en-US" dirty="0" err="1" smtClean="0">
                          <a:solidFill>
                            <a:srgbClr val="0070C0"/>
                          </a:solidFill>
                        </a:rPr>
                        <a:t>etc</a:t>
                      </a:r>
                      <a:r>
                        <a:rPr lang="en-US" dirty="0" smtClean="0">
                          <a:solidFill>
                            <a:srgbClr val="0070C0"/>
                          </a:solidFill>
                        </a:rPr>
                        <a:t>)</a:t>
                      </a:r>
                      <a:endParaRPr lang="en-US" dirty="0">
                        <a:solidFill>
                          <a:srgbClr val="0070C0"/>
                        </a:solidFill>
                      </a:endParaRPr>
                    </a:p>
                  </a:txBody>
                  <a:tcPr/>
                </a:tc>
              </a:tr>
              <a:tr h="370840">
                <a:tc>
                  <a:txBody>
                    <a:bodyPr/>
                    <a:lstStyle/>
                    <a:p>
                      <a:r>
                        <a:rPr lang="en-US" dirty="0" smtClean="0">
                          <a:solidFill>
                            <a:srgbClr val="0070C0"/>
                          </a:solidFill>
                        </a:rPr>
                        <a:t>Activity 8: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324911979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Introducing Internet and Email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2424862"/>
              </p:ext>
            </p:extLst>
          </p:nvPr>
        </p:nvGraphicFramePr>
        <p:xfrm>
          <a:off x="455613" y="1379538"/>
          <a:ext cx="6844777" cy="296672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Internet and Email </a:t>
                      </a:r>
                      <a:endParaRPr lang="en-US" dirty="0">
                        <a:solidFill>
                          <a:srgbClr val="0070C0"/>
                        </a:solidFill>
                      </a:endParaRPr>
                    </a:p>
                  </a:txBody>
                  <a:tcPr/>
                </a:tc>
              </a:tr>
              <a:tr h="370840">
                <a:tc>
                  <a:txBody>
                    <a:bodyPr/>
                    <a:lstStyle/>
                    <a:p>
                      <a:r>
                        <a:rPr lang="en-US" dirty="0" smtClean="0">
                          <a:solidFill>
                            <a:srgbClr val="0070C0"/>
                          </a:solidFill>
                        </a:rPr>
                        <a:t>Activity 1:  Exploring the Help Guide</a:t>
                      </a:r>
                    </a:p>
                  </a:txBody>
                  <a:tcPr/>
                </a:tc>
              </a:tr>
              <a:tr h="370840">
                <a:tc>
                  <a:txBody>
                    <a:bodyPr/>
                    <a:lstStyle/>
                    <a:p>
                      <a:pPr marL="0" lvl="1" indent="0"/>
                      <a:r>
                        <a:rPr lang="en-US" dirty="0" smtClean="0">
                          <a:solidFill>
                            <a:srgbClr val="0070C0"/>
                          </a:solidFill>
                        </a:rPr>
                        <a:t>Activity 2:  Learning Internet Basics</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Exploring Web Browser </a:t>
                      </a:r>
                      <a:endParaRPr lang="en-US" dirty="0">
                        <a:solidFill>
                          <a:srgbClr val="0070C0"/>
                        </a:solidFill>
                      </a:endParaRPr>
                    </a:p>
                  </a:txBody>
                  <a:tcPr/>
                </a:tc>
              </a:tr>
              <a:tr h="370840">
                <a:tc>
                  <a:txBody>
                    <a:bodyPr/>
                    <a:lstStyle/>
                    <a:p>
                      <a:pPr marL="0" lvl="1" indent="0"/>
                      <a:r>
                        <a:rPr lang="en-US" dirty="0" smtClean="0">
                          <a:solidFill>
                            <a:srgbClr val="0070C0"/>
                          </a:solidFill>
                        </a:rPr>
                        <a:t>Activity 4:  Exploring Search Engines</a:t>
                      </a:r>
                      <a:endParaRPr lang="en-US" dirty="0">
                        <a:solidFill>
                          <a:srgbClr val="0070C0"/>
                        </a:solidFill>
                      </a:endParaRPr>
                    </a:p>
                  </a:txBody>
                  <a:tcPr/>
                </a:tc>
              </a:tr>
              <a:tr h="370840">
                <a:tc>
                  <a:txBody>
                    <a:bodyPr/>
                    <a:lstStyle/>
                    <a:p>
                      <a:r>
                        <a:rPr lang="en-US" dirty="0" smtClean="0">
                          <a:solidFill>
                            <a:srgbClr val="0070C0"/>
                          </a:solidFill>
                        </a:rPr>
                        <a:t>Activity 5:  Introducing Email (create and send email)</a:t>
                      </a:r>
                      <a:endParaRPr lang="en-US" dirty="0">
                        <a:solidFill>
                          <a:srgbClr val="0070C0"/>
                        </a:solidFill>
                      </a:endParaRPr>
                    </a:p>
                  </a:txBody>
                  <a:tcPr/>
                </a:tc>
              </a:tr>
              <a:tr h="370840">
                <a:tc>
                  <a:txBody>
                    <a:bodyPr/>
                    <a:lstStyle/>
                    <a:p>
                      <a:r>
                        <a:rPr lang="en-US" dirty="0" smtClean="0">
                          <a:solidFill>
                            <a:srgbClr val="0070C0"/>
                          </a:solidFill>
                        </a:rPr>
                        <a:t>Activity 6: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369464076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123" y="1056463"/>
            <a:ext cx="8802957" cy="5016758"/>
          </a:xfrm>
          <a:prstGeom prst="rect">
            <a:avLst/>
          </a:prstGeom>
        </p:spPr>
        <p:txBody>
          <a:bodyPr wrap="square">
            <a:spAutoFit/>
          </a:bodyPr>
          <a:lstStyle/>
          <a:p>
            <a:pPr marL="236538" lvl="0" indent="-236538" fontAlgn="auto">
              <a:spcBef>
                <a:spcPts val="400"/>
              </a:spcBef>
              <a:spcAft>
                <a:spcPts val="0"/>
              </a:spcAft>
              <a:defRPr/>
            </a:pPr>
            <a:r>
              <a:rPr lang="en-US" sz="1400" b="1" i="1" dirty="0" smtClean="0">
                <a:solidFill>
                  <a:srgbClr val="0070C0"/>
                </a:solidFill>
                <a:latin typeface="Verdana" pitchFamily="34" charset="0"/>
              </a:rPr>
              <a:t>What is it?</a:t>
            </a:r>
          </a:p>
          <a:p>
            <a:pPr marL="0" lvl="1" fontAlgn="auto">
              <a:spcBef>
                <a:spcPts val="400"/>
              </a:spcBef>
              <a:spcAft>
                <a:spcPts val="0"/>
              </a:spcAft>
              <a:defRPr/>
            </a:pPr>
            <a:r>
              <a:rPr lang="en-US" sz="1200" dirty="0" smtClean="0">
                <a:solidFill>
                  <a:srgbClr val="0070C0"/>
                </a:solidFill>
                <a:latin typeface="Verdana" pitchFamily="34" charset="0"/>
              </a:rPr>
              <a:t>A basic technology literacy education program.</a:t>
            </a:r>
          </a:p>
          <a:p>
            <a:pPr marL="236538" lvl="1" indent="-236538" fontAlgn="auto">
              <a:spcBef>
                <a:spcPts val="400"/>
              </a:spcBef>
              <a:spcAft>
                <a:spcPts val="0"/>
              </a:spcAft>
              <a:defRPr/>
            </a:pPr>
            <a:endParaRPr lang="en-US" sz="600" b="1" i="1" dirty="0" smtClean="0">
              <a:solidFill>
                <a:srgbClr val="0070C0"/>
              </a:solidFill>
              <a:latin typeface="Verdana" pitchFamily="34" charset="0"/>
            </a:endParaRPr>
          </a:p>
          <a:p>
            <a:pPr lvl="0" indent="-231775" fontAlgn="auto">
              <a:spcBef>
                <a:spcPts val="400"/>
              </a:spcBef>
              <a:spcAft>
                <a:spcPts val="0"/>
              </a:spcAft>
              <a:defRPr/>
            </a:pPr>
            <a:r>
              <a:rPr lang="en-US" sz="1400" b="1" i="1" dirty="0" smtClean="0">
                <a:solidFill>
                  <a:srgbClr val="0070C0"/>
                </a:solidFill>
                <a:latin typeface="Verdana" pitchFamily="34" charset="0"/>
              </a:rPr>
              <a:t>Who’s it for?</a:t>
            </a:r>
          </a:p>
          <a:p>
            <a:pPr marL="0" lvl="1" fontAlgn="auto">
              <a:spcBef>
                <a:spcPts val="400"/>
              </a:spcBef>
              <a:spcAft>
                <a:spcPts val="0"/>
              </a:spcAft>
              <a:defRPr/>
            </a:pPr>
            <a:r>
              <a:rPr lang="en-US" sz="1200" dirty="0" smtClean="0">
                <a:solidFill>
                  <a:srgbClr val="0070C0"/>
                </a:solidFill>
                <a:latin typeface="Verdana" pitchFamily="34" charset="0"/>
              </a:rPr>
              <a:t>Adult learners with little or no experience with computers.</a:t>
            </a:r>
          </a:p>
          <a:p>
            <a:pPr lvl="0" indent="-231775" fontAlgn="auto">
              <a:spcBef>
                <a:spcPts val="400"/>
              </a:spcBef>
              <a:spcAft>
                <a:spcPts val="0"/>
              </a:spcAft>
              <a:defRPr/>
            </a:pPr>
            <a:endParaRPr lang="en-US" sz="600" b="1" dirty="0" smtClean="0">
              <a:solidFill>
                <a:srgbClr val="0070C0"/>
              </a:solidFill>
              <a:latin typeface="Verdana" pitchFamily="34" charset="0"/>
            </a:endParaRPr>
          </a:p>
          <a:p>
            <a:pPr lvl="0" indent="-231775" fontAlgn="auto">
              <a:spcBef>
                <a:spcPts val="400"/>
              </a:spcBef>
              <a:spcAft>
                <a:spcPts val="0"/>
              </a:spcAft>
              <a:defRPr/>
            </a:pPr>
            <a:r>
              <a:rPr lang="en-US" sz="1400" b="1" dirty="0" smtClean="0">
                <a:solidFill>
                  <a:srgbClr val="0070C0"/>
                </a:solidFill>
                <a:latin typeface="Verdana" pitchFamily="34" charset="0"/>
              </a:rPr>
              <a:t>What does it teach?</a:t>
            </a:r>
          </a:p>
          <a:p>
            <a:pPr marL="0" lvl="1" fontAlgn="auto">
              <a:spcBef>
                <a:spcPts val="0"/>
              </a:spcBef>
              <a:spcAft>
                <a:spcPts val="0"/>
              </a:spcAft>
              <a:defRPr/>
            </a:pPr>
            <a:r>
              <a:rPr lang="en-US" sz="1200" dirty="0" smtClean="0">
                <a:solidFill>
                  <a:srgbClr val="0070C0"/>
                </a:solidFill>
                <a:latin typeface="Verdana" pitchFamily="34" charset="0"/>
              </a:rPr>
              <a:t>Participants learn the “basics” of the computer, enabling them</a:t>
            </a:r>
          </a:p>
          <a:p>
            <a:pPr marL="0" lvl="1" fontAlgn="auto">
              <a:spcBef>
                <a:spcPts val="0"/>
              </a:spcBef>
              <a:spcAft>
                <a:spcPts val="0"/>
              </a:spcAft>
              <a:defRPr/>
            </a:pPr>
            <a:r>
              <a:rPr lang="en-US" sz="1200" dirty="0" smtClean="0">
                <a:solidFill>
                  <a:srgbClr val="0070C0"/>
                </a:solidFill>
                <a:latin typeface="Verdana" pitchFamily="34" charset="0"/>
              </a:rPr>
              <a:t>to use the computer in ways that are relevant to their daily lives.</a:t>
            </a:r>
          </a:p>
          <a:p>
            <a:pPr lvl="0" indent="-231775" fontAlgn="auto">
              <a:spcBef>
                <a:spcPts val="0"/>
              </a:spcBef>
              <a:spcAft>
                <a:spcPts val="0"/>
              </a:spcAft>
              <a:defRPr/>
            </a:pPr>
            <a:endParaRPr lang="en-US" sz="600" b="1" i="1" dirty="0" smtClean="0">
              <a:solidFill>
                <a:srgbClr val="0070C0"/>
              </a:solidFill>
              <a:latin typeface="Verdana" pitchFamily="34" charset="0"/>
            </a:endParaRPr>
          </a:p>
          <a:p>
            <a:pPr lvl="0" indent="-231775" fontAlgn="auto">
              <a:spcBef>
                <a:spcPts val="400"/>
              </a:spcBef>
              <a:spcAft>
                <a:spcPts val="0"/>
              </a:spcAft>
              <a:defRPr/>
            </a:pPr>
            <a:r>
              <a:rPr lang="en-US" sz="1400" b="1" i="1" dirty="0" smtClean="0">
                <a:solidFill>
                  <a:srgbClr val="0070C0"/>
                </a:solidFill>
                <a:latin typeface="Verdana" pitchFamily="34" charset="0"/>
              </a:rPr>
              <a:t>What skills will participants learn?</a:t>
            </a:r>
          </a:p>
          <a:p>
            <a:pPr marL="0" lvl="1" fontAlgn="auto">
              <a:spcBef>
                <a:spcPts val="0"/>
              </a:spcBef>
              <a:spcAft>
                <a:spcPts val="0"/>
              </a:spcAft>
              <a:defRPr/>
            </a:pPr>
            <a:r>
              <a:rPr lang="en-US" sz="1200" dirty="0" smtClean="0">
                <a:solidFill>
                  <a:srgbClr val="0070C0"/>
                </a:solidFill>
                <a:latin typeface="Verdana" pitchFamily="34" charset="0"/>
              </a:rPr>
              <a:t>Through active, hands-on experience, participants learn to explore</a:t>
            </a:r>
          </a:p>
          <a:p>
            <a:pPr marL="0" lvl="1" fontAlgn="auto">
              <a:spcBef>
                <a:spcPts val="0"/>
              </a:spcBef>
              <a:spcAft>
                <a:spcPts val="0"/>
              </a:spcAft>
              <a:defRPr/>
            </a:pPr>
            <a:r>
              <a:rPr lang="en-US" sz="1200" dirty="0" smtClean="0">
                <a:solidFill>
                  <a:srgbClr val="0070C0"/>
                </a:solidFill>
                <a:latin typeface="Verdana" pitchFamily="34" charset="0"/>
              </a:rPr>
              <a:t>and use basic computer applications that are used in everyday life:</a:t>
            </a:r>
          </a:p>
          <a:p>
            <a:pPr marL="914400" lvl="3" fontAlgn="auto">
              <a:spcBef>
                <a:spcPts val="0"/>
              </a:spcBef>
              <a:spcAft>
                <a:spcPts val="0"/>
              </a:spcAft>
              <a:defRPr/>
            </a:pPr>
            <a:endParaRPr lang="en-US" sz="1200" dirty="0" smtClean="0">
              <a:solidFill>
                <a:srgbClr val="0070C0"/>
              </a:solidFill>
              <a:latin typeface="Verdana" pitchFamily="34" charset="0"/>
            </a:endParaRPr>
          </a:p>
          <a:p>
            <a:pPr marL="914400" lvl="3" fontAlgn="auto">
              <a:spcBef>
                <a:spcPts val="0"/>
              </a:spcBef>
              <a:spcAft>
                <a:spcPts val="0"/>
              </a:spcAft>
              <a:defRPr/>
            </a:pPr>
            <a:r>
              <a:rPr lang="en-US" sz="1200" dirty="0" smtClean="0">
                <a:solidFill>
                  <a:srgbClr val="0070C0"/>
                </a:solidFill>
                <a:latin typeface="Verdana" pitchFamily="34" charset="0"/>
              </a:rPr>
              <a:t>Internet		Spreadsheets</a:t>
            </a:r>
          </a:p>
          <a:p>
            <a:pPr marL="914400" lvl="3" fontAlgn="auto">
              <a:spcBef>
                <a:spcPts val="0"/>
              </a:spcBef>
              <a:spcAft>
                <a:spcPts val="0"/>
              </a:spcAft>
              <a:defRPr/>
            </a:pPr>
            <a:r>
              <a:rPr lang="en-US" sz="1200" dirty="0" smtClean="0">
                <a:solidFill>
                  <a:srgbClr val="0070C0"/>
                </a:solidFill>
                <a:latin typeface="Verdana" pitchFamily="34" charset="0"/>
              </a:rPr>
              <a:t>Email		Multimedia</a:t>
            </a:r>
          </a:p>
          <a:p>
            <a:pPr marL="914400" lvl="3" fontAlgn="auto">
              <a:spcBef>
                <a:spcPts val="0"/>
              </a:spcBef>
              <a:spcAft>
                <a:spcPts val="0"/>
              </a:spcAft>
              <a:defRPr/>
            </a:pPr>
            <a:r>
              <a:rPr lang="en-US" sz="1200" dirty="0" smtClean="0">
                <a:solidFill>
                  <a:srgbClr val="0070C0"/>
                </a:solidFill>
                <a:latin typeface="Verdana" pitchFamily="34" charset="0"/>
              </a:rPr>
              <a:t>Word processing	Skype</a:t>
            </a:r>
          </a:p>
          <a:p>
            <a:pPr marL="914400" lvl="3" fontAlgn="auto">
              <a:spcBef>
                <a:spcPts val="0"/>
              </a:spcBef>
              <a:spcAft>
                <a:spcPts val="0"/>
              </a:spcAft>
              <a:defRPr/>
            </a:pPr>
            <a:r>
              <a:rPr lang="en-US" sz="1200" dirty="0" smtClean="0">
                <a:solidFill>
                  <a:srgbClr val="0070C0"/>
                </a:solidFill>
                <a:latin typeface="Verdana" pitchFamily="34" charset="0"/>
              </a:rPr>
              <a:t>Social Media (FB)</a:t>
            </a:r>
          </a:p>
          <a:p>
            <a:pPr marL="914400" lvl="3" fontAlgn="auto">
              <a:spcBef>
                <a:spcPts val="0"/>
              </a:spcBef>
              <a:spcAft>
                <a:spcPts val="0"/>
              </a:spcAft>
              <a:defRPr/>
            </a:pPr>
            <a:endParaRPr lang="en-US" sz="600" b="1" i="1" dirty="0" smtClean="0">
              <a:solidFill>
                <a:srgbClr val="0070C0"/>
              </a:solidFill>
              <a:latin typeface="Verdana" pitchFamily="34" charset="0"/>
            </a:endParaRPr>
          </a:p>
          <a:p>
            <a:pPr marL="0" lvl="3" indent="-222250" fontAlgn="auto">
              <a:spcBef>
                <a:spcPts val="400"/>
              </a:spcBef>
              <a:spcAft>
                <a:spcPts val="0"/>
              </a:spcAft>
              <a:buClr>
                <a:srgbClr val="0860A8"/>
              </a:buClr>
              <a:defRPr/>
            </a:pPr>
            <a:r>
              <a:rPr lang="en-US" sz="1400" b="1" i="1" dirty="0" smtClean="0">
                <a:solidFill>
                  <a:srgbClr val="0070C0"/>
                </a:solidFill>
                <a:latin typeface="Verdana" pitchFamily="34" charset="0"/>
              </a:rPr>
              <a:t>What will this enable participants to do?</a:t>
            </a:r>
          </a:p>
          <a:p>
            <a:pPr marL="0" lvl="3" fontAlgn="auto">
              <a:spcBef>
                <a:spcPts val="400"/>
              </a:spcBef>
              <a:spcAft>
                <a:spcPts val="0"/>
              </a:spcAft>
              <a:buClr>
                <a:srgbClr val="0860A8"/>
              </a:buClr>
              <a:defRPr/>
            </a:pPr>
            <a:r>
              <a:rPr lang="en-US" sz="1200" dirty="0" smtClean="0">
                <a:solidFill>
                  <a:srgbClr val="0070C0"/>
                </a:solidFill>
                <a:latin typeface="Verdana" pitchFamily="34" charset="0"/>
              </a:rPr>
              <a:t>Communicate with friends, family and business associates though email, research and access information on the Internet, create resumes, flyers, invitations, budgets, business documents, presentations, and more. </a:t>
            </a:r>
          </a:p>
          <a:p>
            <a:pPr marL="0" lvl="3" fontAlgn="auto">
              <a:spcBef>
                <a:spcPts val="400"/>
              </a:spcBef>
              <a:spcAft>
                <a:spcPts val="0"/>
              </a:spcAft>
              <a:buClr>
                <a:srgbClr val="0860A8"/>
              </a:buClr>
              <a:defRPr/>
            </a:pPr>
            <a:endParaRPr lang="en-US" sz="1200" b="1" i="1" dirty="0" smtClean="0">
              <a:solidFill>
                <a:srgbClr val="0070C0"/>
              </a:solidFill>
              <a:latin typeface="Verdana" pitchFamily="34" charset="0"/>
            </a:endParaRPr>
          </a:p>
          <a:p>
            <a:pPr marL="0" lvl="3" fontAlgn="auto">
              <a:spcBef>
                <a:spcPts val="400"/>
              </a:spcBef>
              <a:spcAft>
                <a:spcPts val="0"/>
              </a:spcAft>
              <a:buClr>
                <a:srgbClr val="0860A8"/>
              </a:buClr>
              <a:defRPr/>
            </a:pPr>
            <a:r>
              <a:rPr lang="en-US" sz="1200" b="1" i="1" dirty="0" smtClean="0">
                <a:solidFill>
                  <a:srgbClr val="0070C0"/>
                </a:solidFill>
                <a:latin typeface="Verdana" pitchFamily="34" charset="0"/>
              </a:rPr>
              <a:t>Optional modules: </a:t>
            </a:r>
            <a:r>
              <a:rPr lang="en-US" sz="1200" dirty="0" smtClean="0">
                <a:solidFill>
                  <a:srgbClr val="0070C0"/>
                </a:solidFill>
                <a:latin typeface="Verdana" pitchFamily="34" charset="0"/>
              </a:rPr>
              <a:t>How to apply basic skills to business and entrepreneurship </a:t>
            </a:r>
          </a:p>
          <a:p>
            <a:pPr marL="236538" lvl="3" indent="-236538" fontAlgn="auto">
              <a:spcBef>
                <a:spcPts val="400"/>
              </a:spcBef>
              <a:spcAft>
                <a:spcPts val="0"/>
              </a:spcAft>
              <a:buClr>
                <a:srgbClr val="0860A8"/>
              </a:buClr>
              <a:defRPr/>
            </a:pPr>
            <a:endParaRPr lang="en-US" sz="600" b="1" i="1" dirty="0" smtClean="0">
              <a:solidFill>
                <a:srgbClr val="0070C0"/>
              </a:solidFill>
              <a:latin typeface="Verdana"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5658748" y="1150578"/>
            <a:ext cx="3130403" cy="3733658"/>
          </a:xfrm>
          <a:prstGeom prst="rect">
            <a:avLst/>
          </a:prstGeom>
          <a:noFill/>
          <a:ln w="9525">
            <a:noFill/>
            <a:miter lim="800000"/>
            <a:headEnd/>
            <a:tailEnd/>
          </a:ln>
        </p:spPr>
      </p:pic>
      <p:pic>
        <p:nvPicPr>
          <p:cNvPr id="5" name="Picture 4" descr="shap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95"/>
            <a:ext cx="5029368" cy="736379"/>
          </a:xfrm>
          <a:prstGeom prst="rect">
            <a:avLst/>
          </a:prstGeom>
        </p:spPr>
      </p:pic>
      <p:sp>
        <p:nvSpPr>
          <p:cNvPr id="2" name="Title 1"/>
          <p:cNvSpPr>
            <a:spLocks noGrp="1"/>
          </p:cNvSpPr>
          <p:nvPr>
            <p:ph type="title"/>
          </p:nvPr>
        </p:nvSpPr>
        <p:spPr>
          <a:xfrm>
            <a:off x="259312" y="128520"/>
            <a:ext cx="3613011" cy="532263"/>
          </a:xfrm>
        </p:spPr>
        <p:txBody>
          <a:bodyPr anchor="ctr"/>
          <a:lstStyle/>
          <a:p>
            <a:r>
              <a:rPr lang="en-US" sz="2400" b="0" dirty="0" smtClean="0">
                <a:solidFill>
                  <a:schemeClr val="bg1"/>
                </a:solidFill>
                <a:latin typeface="Verdana" pitchFamily="34" charset="0"/>
              </a:rPr>
              <a:t>Intel® Easy Steps</a:t>
            </a:r>
            <a:endParaRPr lang="en-US" sz="2400" b="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Introducing Word Processing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613613"/>
              </p:ext>
            </p:extLst>
          </p:nvPr>
        </p:nvGraphicFramePr>
        <p:xfrm>
          <a:off x="455613" y="1379538"/>
          <a:ext cx="6844777" cy="276352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Word Processing </a:t>
                      </a:r>
                      <a:endParaRPr lang="en-US" dirty="0">
                        <a:solidFill>
                          <a:srgbClr val="0070C0"/>
                        </a:solidFill>
                      </a:endParaRPr>
                    </a:p>
                  </a:txBody>
                  <a:tcPr/>
                </a:tc>
              </a:tr>
              <a:tr h="370840">
                <a:tc>
                  <a:txBody>
                    <a:bodyPr/>
                    <a:lstStyle/>
                    <a:p>
                      <a:r>
                        <a:rPr lang="en-US" dirty="0" smtClean="0">
                          <a:solidFill>
                            <a:srgbClr val="0070C0"/>
                          </a:solidFill>
                        </a:rPr>
                        <a:t>Activity 1:  Exploring Word Processing</a:t>
                      </a:r>
                    </a:p>
                  </a:txBody>
                  <a:tcPr/>
                </a:tc>
              </a:tr>
              <a:tr h="370840">
                <a:tc>
                  <a:txBody>
                    <a:bodyPr/>
                    <a:lstStyle/>
                    <a:p>
                      <a:pPr marL="1376363" lvl="1" indent="-1376363"/>
                      <a:r>
                        <a:rPr lang="en-US" dirty="0" smtClean="0">
                          <a:solidFill>
                            <a:srgbClr val="0070C0"/>
                          </a:solidFill>
                        </a:rPr>
                        <a:t>Activity 2:  Getting to Know Word Processing using the Help Guide</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Using Word Processing Skills (flyer, resume,  </a:t>
                      </a:r>
                    </a:p>
                    <a:p>
                      <a:pPr marL="457200" lvl="1" indent="-457200"/>
                      <a:r>
                        <a:rPr lang="en-US" dirty="0" smtClean="0">
                          <a:solidFill>
                            <a:srgbClr val="0070C0"/>
                          </a:solidFill>
                        </a:rPr>
                        <a:t>                 greeting card)</a:t>
                      </a:r>
                      <a:endParaRPr lang="en-US" dirty="0">
                        <a:solidFill>
                          <a:srgbClr val="0070C0"/>
                        </a:solidFill>
                      </a:endParaRPr>
                    </a:p>
                  </a:txBody>
                  <a:tcPr/>
                </a:tc>
              </a:tr>
              <a:tr h="370840">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53143354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  Introducing Spreadsheets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1920547"/>
              </p:ext>
            </p:extLst>
          </p:nvPr>
        </p:nvGraphicFramePr>
        <p:xfrm>
          <a:off x="455613" y="1379538"/>
          <a:ext cx="6844777" cy="276352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Spreadsheets </a:t>
                      </a:r>
                      <a:endParaRPr lang="en-US" dirty="0">
                        <a:solidFill>
                          <a:srgbClr val="0070C0"/>
                        </a:solidFill>
                      </a:endParaRPr>
                    </a:p>
                  </a:txBody>
                  <a:tcPr/>
                </a:tc>
              </a:tr>
              <a:tr h="370840">
                <a:tc>
                  <a:txBody>
                    <a:bodyPr/>
                    <a:lstStyle/>
                    <a:p>
                      <a:r>
                        <a:rPr lang="en-US" dirty="0" smtClean="0">
                          <a:solidFill>
                            <a:srgbClr val="0070C0"/>
                          </a:solidFill>
                        </a:rPr>
                        <a:t>Activity 1:  Exploring Spreadsheets</a:t>
                      </a:r>
                    </a:p>
                  </a:txBody>
                  <a:tcPr/>
                </a:tc>
              </a:tr>
              <a:tr h="370840">
                <a:tc>
                  <a:txBody>
                    <a:bodyPr/>
                    <a:lstStyle/>
                    <a:p>
                      <a:pPr marL="1376363" lvl="1" indent="-1376363"/>
                      <a:r>
                        <a:rPr lang="en-US" dirty="0" smtClean="0">
                          <a:solidFill>
                            <a:srgbClr val="0070C0"/>
                          </a:solidFill>
                        </a:rPr>
                        <a:t>Activity 2:  Getting to Know Spreadsheets using the Help Guide</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Using Spreadsheet Skills (budget, address  </a:t>
                      </a:r>
                    </a:p>
                    <a:p>
                      <a:pPr marL="457200" lvl="1" indent="-457200"/>
                      <a:r>
                        <a:rPr lang="en-US" dirty="0" smtClean="0">
                          <a:solidFill>
                            <a:srgbClr val="0070C0"/>
                          </a:solidFill>
                        </a:rPr>
                        <a:t>                 book)</a:t>
                      </a:r>
                      <a:endParaRPr lang="en-US" dirty="0">
                        <a:solidFill>
                          <a:srgbClr val="0070C0"/>
                        </a:solidFill>
                      </a:endParaRPr>
                    </a:p>
                  </a:txBody>
                  <a:tcPr/>
                </a:tc>
              </a:tr>
              <a:tr h="370840">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3857265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5:  Introducing Multimedia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2603536"/>
              </p:ext>
            </p:extLst>
          </p:nvPr>
        </p:nvGraphicFramePr>
        <p:xfrm>
          <a:off x="455613" y="1379538"/>
          <a:ext cx="6844777" cy="249428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Multimedia </a:t>
                      </a:r>
                      <a:endParaRPr lang="en-US" dirty="0">
                        <a:solidFill>
                          <a:srgbClr val="0070C0"/>
                        </a:solidFill>
                      </a:endParaRPr>
                    </a:p>
                  </a:txBody>
                  <a:tcPr/>
                </a:tc>
              </a:tr>
              <a:tr h="370840">
                <a:tc>
                  <a:txBody>
                    <a:bodyPr/>
                    <a:lstStyle/>
                    <a:p>
                      <a:r>
                        <a:rPr lang="en-US" dirty="0" smtClean="0">
                          <a:solidFill>
                            <a:srgbClr val="0070C0"/>
                          </a:solidFill>
                        </a:rPr>
                        <a:t>Activity 1:  Exploring Multimedia</a:t>
                      </a:r>
                    </a:p>
                  </a:txBody>
                  <a:tcPr/>
                </a:tc>
              </a:tr>
              <a:tr h="370840">
                <a:tc>
                  <a:txBody>
                    <a:bodyPr/>
                    <a:lstStyle/>
                    <a:p>
                      <a:pPr marL="1376363" lvl="1" indent="-1376363"/>
                      <a:r>
                        <a:rPr lang="en-US" dirty="0" smtClean="0">
                          <a:solidFill>
                            <a:srgbClr val="0070C0"/>
                          </a:solidFill>
                        </a:rPr>
                        <a:t>Activity 2:  Getting to Know Multimedia using the Help Guide</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Using Multimedia Skills (presentation, media)</a:t>
                      </a:r>
                      <a:endParaRPr lang="en-US" dirty="0">
                        <a:solidFill>
                          <a:srgbClr val="0070C0"/>
                        </a:solidFill>
                      </a:endParaRPr>
                    </a:p>
                  </a:txBody>
                  <a:tcPr/>
                </a:tc>
              </a:tr>
              <a:tr h="370840">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23332734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6:  Introducing Entrepreneurship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8199991"/>
              </p:ext>
            </p:extLst>
          </p:nvPr>
        </p:nvGraphicFramePr>
        <p:xfrm>
          <a:off x="455613" y="1379538"/>
          <a:ext cx="6844777" cy="222504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Entrepreneurship</a:t>
                      </a:r>
                      <a:endParaRPr lang="en-US" dirty="0">
                        <a:solidFill>
                          <a:srgbClr val="0070C0"/>
                        </a:solidFill>
                      </a:endParaRPr>
                    </a:p>
                  </a:txBody>
                  <a:tcPr/>
                </a:tc>
              </a:tr>
              <a:tr h="370840">
                <a:tc>
                  <a:txBody>
                    <a:bodyPr/>
                    <a:lstStyle/>
                    <a:p>
                      <a:r>
                        <a:rPr lang="en-US" dirty="0" smtClean="0">
                          <a:solidFill>
                            <a:srgbClr val="0070C0"/>
                          </a:solidFill>
                        </a:rPr>
                        <a:t>Activity 1:  Explore a Business Idea: Create a Mind Map</a:t>
                      </a:r>
                    </a:p>
                  </a:txBody>
                  <a:tcPr/>
                </a:tc>
              </a:tr>
              <a:tr h="370840">
                <a:tc>
                  <a:txBody>
                    <a:bodyPr/>
                    <a:lstStyle/>
                    <a:p>
                      <a:pPr marL="1376363" lvl="1" indent="-1376363"/>
                      <a:r>
                        <a:rPr lang="en-US" dirty="0" smtClean="0">
                          <a:solidFill>
                            <a:srgbClr val="0070C0"/>
                          </a:solidFill>
                        </a:rPr>
                        <a:t>Activity 2:  Share your Business Idea using Skype</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Share Mind Map with a Mailing Group</a:t>
                      </a:r>
                      <a:endParaRPr lang="en-US" dirty="0">
                        <a:solidFill>
                          <a:srgbClr val="0070C0"/>
                        </a:solidFill>
                      </a:endParaRPr>
                    </a:p>
                  </a:txBody>
                  <a:tcPr/>
                </a:tc>
              </a:tr>
              <a:tr h="370840">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33107553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7:  Money Management and 				  Finances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7979864"/>
              </p:ext>
            </p:extLst>
          </p:nvPr>
        </p:nvGraphicFramePr>
        <p:xfrm>
          <a:off x="455613" y="1379538"/>
          <a:ext cx="6844777" cy="222504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Money Management </a:t>
                      </a:r>
                      <a:endParaRPr lang="en-US" dirty="0">
                        <a:solidFill>
                          <a:srgbClr val="0070C0"/>
                        </a:solidFill>
                      </a:endParaRPr>
                    </a:p>
                  </a:txBody>
                  <a:tcPr/>
                </a:tc>
              </a:tr>
              <a:tr h="370840">
                <a:tc>
                  <a:txBody>
                    <a:bodyPr/>
                    <a:lstStyle/>
                    <a:p>
                      <a:r>
                        <a:rPr lang="en-US" dirty="0" smtClean="0">
                          <a:solidFill>
                            <a:srgbClr val="0070C0"/>
                          </a:solidFill>
                        </a:rPr>
                        <a:t>Activity 1:  Estimating Start-up Costs</a:t>
                      </a:r>
                    </a:p>
                  </a:txBody>
                  <a:tcPr/>
                </a:tc>
              </a:tr>
              <a:tr h="370840">
                <a:tc>
                  <a:txBody>
                    <a:bodyPr/>
                    <a:lstStyle/>
                    <a:p>
                      <a:pPr marL="1376363" lvl="1" indent="-1376363"/>
                      <a:r>
                        <a:rPr lang="en-US" dirty="0" smtClean="0">
                          <a:solidFill>
                            <a:srgbClr val="0070C0"/>
                          </a:solidFill>
                        </a:rPr>
                        <a:t>Activity 2:  Estimating Cash Flow </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Sharing and sending files on a Skype call</a:t>
                      </a:r>
                      <a:endParaRPr lang="en-US" dirty="0">
                        <a:solidFill>
                          <a:srgbClr val="0070C0"/>
                        </a:solidFill>
                      </a:endParaRPr>
                    </a:p>
                  </a:txBody>
                  <a:tcPr/>
                </a:tc>
              </a:tr>
              <a:tr h="370840">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5640393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8:	  Marketing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5148590"/>
              </p:ext>
            </p:extLst>
          </p:nvPr>
        </p:nvGraphicFramePr>
        <p:xfrm>
          <a:off x="455613" y="1379538"/>
          <a:ext cx="6844777" cy="212344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a Marketing Plan</a:t>
                      </a:r>
                      <a:endParaRPr lang="en-US" dirty="0">
                        <a:solidFill>
                          <a:srgbClr val="0070C0"/>
                        </a:solidFill>
                      </a:endParaRPr>
                    </a:p>
                  </a:txBody>
                  <a:tcPr/>
                </a:tc>
              </a:tr>
              <a:tr h="370840">
                <a:tc>
                  <a:txBody>
                    <a:bodyPr/>
                    <a:lstStyle/>
                    <a:p>
                      <a:r>
                        <a:rPr lang="en-US" dirty="0" smtClean="0">
                          <a:solidFill>
                            <a:srgbClr val="0070C0"/>
                          </a:solidFill>
                        </a:rPr>
                        <a:t>Activity 1:  Developing a Marketing Plan </a:t>
                      </a:r>
                    </a:p>
                  </a:txBody>
                  <a:tcPr/>
                </a:tc>
              </a:tr>
              <a:tr h="370840">
                <a:tc>
                  <a:txBody>
                    <a:bodyPr/>
                    <a:lstStyle/>
                    <a:p>
                      <a:pPr marL="1376363" lvl="1" indent="-1376363"/>
                      <a:r>
                        <a:rPr lang="en-US" dirty="0" smtClean="0">
                          <a:solidFill>
                            <a:srgbClr val="0070C0"/>
                          </a:solidFill>
                        </a:rPr>
                        <a:t>Activity 2:  Discussing your Plan: Sending an Event Invitation via email </a:t>
                      </a:r>
                      <a:endParaRPr lang="en-US" dirty="0">
                        <a:solidFill>
                          <a:srgbClr val="0070C0"/>
                        </a:solidFill>
                      </a:endParaRPr>
                    </a:p>
                  </a:txBody>
                  <a:tcPr/>
                </a:tc>
              </a:tr>
              <a:tr h="370840">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227273679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9:	  Branding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080531"/>
              </p:ext>
            </p:extLst>
          </p:nvPr>
        </p:nvGraphicFramePr>
        <p:xfrm>
          <a:off x="455613" y="1379538"/>
          <a:ext cx="6844777" cy="222504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Branding</a:t>
                      </a:r>
                      <a:endParaRPr lang="en-US" dirty="0">
                        <a:solidFill>
                          <a:srgbClr val="0070C0"/>
                        </a:solidFill>
                      </a:endParaRPr>
                    </a:p>
                  </a:txBody>
                  <a:tcPr/>
                </a:tc>
              </a:tr>
              <a:tr h="370840">
                <a:tc>
                  <a:txBody>
                    <a:bodyPr/>
                    <a:lstStyle/>
                    <a:p>
                      <a:r>
                        <a:rPr lang="en-US" dirty="0" smtClean="0">
                          <a:solidFill>
                            <a:srgbClr val="0070C0"/>
                          </a:solidFill>
                        </a:rPr>
                        <a:t>Activity 1:  Developing a Logo </a:t>
                      </a:r>
                    </a:p>
                  </a:txBody>
                  <a:tcPr/>
                </a:tc>
              </a:tr>
              <a:tr h="370840">
                <a:tc>
                  <a:txBody>
                    <a:bodyPr/>
                    <a:lstStyle/>
                    <a:p>
                      <a:pPr marL="1376363" lvl="1" indent="-1376363"/>
                      <a:r>
                        <a:rPr lang="en-US" dirty="0" smtClean="0">
                          <a:solidFill>
                            <a:srgbClr val="0070C0"/>
                          </a:solidFill>
                        </a:rPr>
                        <a:t>Activity 2:  Developing Business Cards</a:t>
                      </a:r>
                      <a:endParaRPr lang="en-US" dirty="0">
                        <a:solidFill>
                          <a:srgbClr val="0070C0"/>
                        </a:solidFill>
                      </a:endParaRPr>
                    </a:p>
                  </a:txBody>
                  <a:tcPr/>
                </a:tc>
              </a:tr>
              <a:tr h="370840">
                <a:tc>
                  <a:txBody>
                    <a:bodyPr/>
                    <a:lstStyle/>
                    <a:p>
                      <a:pPr marL="1376363" lvl="1" indent="-1376363"/>
                      <a:r>
                        <a:rPr lang="en-US" dirty="0" smtClean="0">
                          <a:solidFill>
                            <a:srgbClr val="0070C0"/>
                          </a:solidFill>
                        </a:rPr>
                        <a:t>Activity 3:  Creating an Email Signature </a:t>
                      </a:r>
                      <a:endParaRPr lang="en-US" dirty="0">
                        <a:solidFill>
                          <a:srgbClr val="0070C0"/>
                        </a:solidFill>
                      </a:endParaRPr>
                    </a:p>
                  </a:txBody>
                  <a:tcPr/>
                </a:tc>
              </a:tr>
              <a:tr h="370840">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136358605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10:  Marketing Material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0006350"/>
              </p:ext>
            </p:extLst>
          </p:nvPr>
        </p:nvGraphicFramePr>
        <p:xfrm>
          <a:off x="455613" y="1379538"/>
          <a:ext cx="6844777" cy="185420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Marketing Material</a:t>
                      </a:r>
                      <a:endParaRPr lang="en-US" dirty="0">
                        <a:solidFill>
                          <a:srgbClr val="0070C0"/>
                        </a:solidFill>
                      </a:endParaRPr>
                    </a:p>
                  </a:txBody>
                  <a:tcPr/>
                </a:tc>
              </a:tr>
              <a:tr h="370840">
                <a:tc>
                  <a:txBody>
                    <a:bodyPr/>
                    <a:lstStyle/>
                    <a:p>
                      <a:r>
                        <a:rPr lang="en-US" dirty="0" smtClean="0">
                          <a:solidFill>
                            <a:srgbClr val="0070C0"/>
                          </a:solidFill>
                        </a:rPr>
                        <a:t>Activity 1:  Designing a Brochure </a:t>
                      </a:r>
                    </a:p>
                  </a:txBody>
                  <a:tcPr/>
                </a:tc>
              </a:tr>
              <a:tr h="370840">
                <a:tc>
                  <a:txBody>
                    <a:bodyPr/>
                    <a:lstStyle/>
                    <a:p>
                      <a:pPr marL="1376363" lvl="1" indent="-1376363"/>
                      <a:r>
                        <a:rPr lang="en-US" dirty="0" smtClean="0">
                          <a:solidFill>
                            <a:srgbClr val="0070C0"/>
                          </a:solidFill>
                        </a:rPr>
                        <a:t>Activity 2:  Share and discuss on a Skype video call</a:t>
                      </a:r>
                      <a:endParaRPr lang="en-US" dirty="0">
                        <a:solidFill>
                          <a:srgbClr val="0070C0"/>
                        </a:solidFill>
                      </a:endParaRPr>
                    </a:p>
                  </a:txBody>
                  <a:tcPr/>
                </a:tc>
              </a:tr>
              <a:tr h="370840">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46950989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11:  Online Marketing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0027587"/>
              </p:ext>
            </p:extLst>
          </p:nvPr>
        </p:nvGraphicFramePr>
        <p:xfrm>
          <a:off x="455613" y="1379538"/>
          <a:ext cx="6844777" cy="185420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Online Marketing</a:t>
                      </a:r>
                      <a:endParaRPr lang="en-US" dirty="0">
                        <a:solidFill>
                          <a:srgbClr val="0070C0"/>
                        </a:solidFill>
                      </a:endParaRPr>
                    </a:p>
                  </a:txBody>
                  <a:tcPr/>
                </a:tc>
              </a:tr>
              <a:tr h="370840">
                <a:tc>
                  <a:txBody>
                    <a:bodyPr/>
                    <a:lstStyle/>
                    <a:p>
                      <a:r>
                        <a:rPr lang="en-US" dirty="0" smtClean="0">
                          <a:solidFill>
                            <a:srgbClr val="0070C0"/>
                          </a:solidFill>
                        </a:rPr>
                        <a:t>Activity 1:  Designing a Web Site </a:t>
                      </a:r>
                    </a:p>
                  </a:txBody>
                  <a:tcPr/>
                </a:tc>
              </a:tr>
              <a:tr h="370840">
                <a:tc>
                  <a:txBody>
                    <a:bodyPr/>
                    <a:lstStyle/>
                    <a:p>
                      <a:pPr marL="1376363" lvl="1" indent="-1376363"/>
                      <a:r>
                        <a:rPr lang="en-US" dirty="0" smtClean="0">
                          <a:solidFill>
                            <a:srgbClr val="0070C0"/>
                          </a:solidFill>
                        </a:rPr>
                        <a:t>Activity 2:  Using Social Media</a:t>
                      </a:r>
                      <a:endParaRPr lang="en-US" dirty="0">
                        <a:solidFill>
                          <a:srgbClr val="0070C0"/>
                        </a:solidFill>
                      </a:endParaRPr>
                    </a:p>
                  </a:txBody>
                  <a:tcPr/>
                </a:tc>
              </a:tr>
              <a:tr h="370840">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414102916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12:  Collecting Feedback Online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3673303"/>
              </p:ext>
            </p:extLst>
          </p:nvPr>
        </p:nvGraphicFramePr>
        <p:xfrm>
          <a:off x="455613" y="1379538"/>
          <a:ext cx="6844777" cy="185420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Online Feedback</a:t>
                      </a:r>
                      <a:endParaRPr lang="en-US" dirty="0">
                        <a:solidFill>
                          <a:srgbClr val="0070C0"/>
                        </a:solidFill>
                      </a:endParaRPr>
                    </a:p>
                  </a:txBody>
                  <a:tcPr/>
                </a:tc>
              </a:tr>
              <a:tr h="370840">
                <a:tc>
                  <a:txBody>
                    <a:bodyPr/>
                    <a:lstStyle/>
                    <a:p>
                      <a:r>
                        <a:rPr lang="en-US" dirty="0" smtClean="0">
                          <a:solidFill>
                            <a:srgbClr val="0070C0"/>
                          </a:solidFill>
                        </a:rPr>
                        <a:t>Activity 1:  Designing online Feedback Forms </a:t>
                      </a:r>
                    </a:p>
                  </a:txBody>
                  <a:tcPr/>
                </a:tc>
              </a:tr>
              <a:tr h="370840">
                <a:tc>
                  <a:txBody>
                    <a:bodyPr/>
                    <a:lstStyle/>
                    <a:p>
                      <a:pPr marL="1376363" lvl="1" indent="-1376363"/>
                      <a:r>
                        <a:rPr lang="en-US" dirty="0" smtClean="0">
                          <a:solidFill>
                            <a:srgbClr val="0070C0"/>
                          </a:solidFill>
                        </a:rPr>
                        <a:t>Activity 2:  Share on a Skype call using Share Screen </a:t>
                      </a:r>
                      <a:endParaRPr lang="en-US" dirty="0">
                        <a:solidFill>
                          <a:srgbClr val="0070C0"/>
                        </a:solidFill>
                      </a:endParaRPr>
                    </a:p>
                  </a:txBody>
                  <a:tcPr/>
                </a:tc>
              </a:tr>
              <a:tr h="370840">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313085739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4" y="268902"/>
            <a:ext cx="8529850" cy="1637589"/>
          </a:xfrm>
        </p:spPr>
        <p:txBody>
          <a:bodyPr/>
          <a:lstStyle/>
          <a:p>
            <a:pPr algn="ctr">
              <a:lnSpc>
                <a:spcPct val="100000"/>
              </a:lnSpc>
            </a:pPr>
            <a:r>
              <a:rPr lang="en-US" dirty="0" smtClean="0"/>
              <a:t>Intel® Easy Steps</a:t>
            </a:r>
            <a:br>
              <a:rPr lang="en-US" dirty="0" smtClean="0"/>
            </a:br>
            <a:r>
              <a:rPr lang="en-US" dirty="0" smtClean="0"/>
              <a:t>is used as a key program to address</a:t>
            </a:r>
            <a:br>
              <a:rPr lang="en-US" dirty="0" smtClean="0"/>
            </a:br>
            <a:r>
              <a:rPr lang="en-US" sz="3200" dirty="0" smtClean="0"/>
              <a:t>Empowerment of Women </a:t>
            </a:r>
            <a:endParaRPr lang="en-US" sz="3200" dirty="0"/>
          </a:p>
        </p:txBody>
      </p:sp>
      <p:pic>
        <p:nvPicPr>
          <p:cNvPr id="5" name="Picture 9"/>
          <p:cNvPicPr>
            <a:picLocks noChangeAspect="1" noChangeArrowheads="1"/>
          </p:cNvPicPr>
          <p:nvPr/>
        </p:nvPicPr>
        <p:blipFill>
          <a:blip r:embed="rId2" cstate="print"/>
          <a:srcRect/>
          <a:stretch>
            <a:fillRect/>
          </a:stretch>
        </p:blipFill>
        <p:spPr bwMode="auto">
          <a:xfrm>
            <a:off x="525904" y="3255426"/>
            <a:ext cx="916529" cy="930208"/>
          </a:xfrm>
          <a:prstGeom prst="rect">
            <a:avLst/>
          </a:prstGeom>
          <a:noFill/>
          <a:ln w="3175" algn="ctr">
            <a:solidFill>
              <a:schemeClr val="tx2"/>
            </a:solid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756756" y="1803042"/>
            <a:ext cx="1826487" cy="1455313"/>
          </a:xfrm>
          <a:prstGeom prst="rect">
            <a:avLst/>
          </a:prstGeom>
          <a:noFill/>
          <a:ln w="3175" algn="ctr">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2033031" y="2820473"/>
            <a:ext cx="755200" cy="1184472"/>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1275009" y="3878214"/>
            <a:ext cx="953036" cy="1140861"/>
          </a:xfrm>
          <a:prstGeom prst="rect">
            <a:avLst/>
          </a:prstGeom>
          <a:noFill/>
          <a:ln w="9525">
            <a:noFill/>
            <a:miter lim="800000"/>
            <a:headEnd/>
            <a:tailEnd/>
          </a:ln>
        </p:spPr>
      </p:pic>
      <p:pic>
        <p:nvPicPr>
          <p:cNvPr id="9" name="Picture 16"/>
          <p:cNvPicPr>
            <a:picLocks noChangeAspect="1" noChangeArrowheads="1"/>
          </p:cNvPicPr>
          <p:nvPr/>
        </p:nvPicPr>
        <p:blipFill>
          <a:blip r:embed="rId6" cstate="print"/>
          <a:srcRect/>
          <a:stretch>
            <a:fillRect/>
          </a:stretch>
        </p:blipFill>
        <p:spPr bwMode="auto">
          <a:xfrm>
            <a:off x="790379" y="4949190"/>
            <a:ext cx="1123017" cy="1019977"/>
          </a:xfrm>
          <a:prstGeom prst="rect">
            <a:avLst/>
          </a:prstGeom>
          <a:noFill/>
          <a:ln w="50800" algn="ctr">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2987900" y="1841678"/>
            <a:ext cx="5985792" cy="447321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“Showcase” </a:t>
            </a:r>
            <a:br>
              <a:rPr lang="en-US" dirty="0" smtClean="0"/>
            </a:br>
            <a:r>
              <a:rPr lang="en-US" dirty="0" smtClean="0"/>
              <a:t>Modules 13-14</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075734517"/>
              </p:ext>
            </p:extLst>
          </p:nvPr>
        </p:nvGraphicFramePr>
        <p:xfrm>
          <a:off x="455613" y="1379538"/>
          <a:ext cx="6844777" cy="148336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Module 13:  Develop a Product Portfolio</a:t>
                      </a:r>
                      <a:endParaRPr lang="en-US" dirty="0"/>
                    </a:p>
                  </a:txBody>
                  <a:tcPr/>
                </a:tc>
              </a:tr>
              <a:tr h="370840">
                <a:tc>
                  <a:txBody>
                    <a:bodyPr/>
                    <a:lstStyle/>
                    <a:p>
                      <a:r>
                        <a:rPr lang="en-US" dirty="0" smtClean="0">
                          <a:solidFill>
                            <a:srgbClr val="0070C0"/>
                          </a:solidFill>
                        </a:rPr>
                        <a:t>Activity 1:  Understanding Product Portfolios </a:t>
                      </a:r>
                    </a:p>
                  </a:txBody>
                  <a:tcPr/>
                </a:tc>
              </a:tr>
              <a:tr h="370840">
                <a:tc>
                  <a:txBody>
                    <a:bodyPr/>
                    <a:lstStyle/>
                    <a:p>
                      <a:pPr marL="1376363" lvl="1" indent="-1376363"/>
                      <a:r>
                        <a:rPr lang="en-US" dirty="0" smtClean="0">
                          <a:solidFill>
                            <a:srgbClr val="0070C0"/>
                          </a:solidFill>
                        </a:rPr>
                        <a:t>Activity 2:  Making Effective Presentations </a:t>
                      </a:r>
                      <a:endParaRPr lang="en-US" dirty="0">
                        <a:solidFill>
                          <a:srgbClr val="0070C0"/>
                        </a:solidFill>
                      </a:endParaRPr>
                    </a:p>
                  </a:txBody>
                  <a:tcPr/>
                </a:tc>
              </a:tr>
              <a:tr h="370840">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919891136"/>
              </p:ext>
            </p:extLst>
          </p:nvPr>
        </p:nvGraphicFramePr>
        <p:xfrm>
          <a:off x="465138" y="3284538"/>
          <a:ext cx="6844777" cy="148336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Module 14:  Showcase</a:t>
                      </a:r>
                      <a:endParaRPr lang="en-US" dirty="0"/>
                    </a:p>
                  </a:txBody>
                  <a:tcPr/>
                </a:tc>
              </a:tr>
              <a:tr h="370840">
                <a:tc>
                  <a:txBody>
                    <a:bodyPr/>
                    <a:lstStyle/>
                    <a:p>
                      <a:r>
                        <a:rPr lang="en-US" dirty="0" smtClean="0">
                          <a:solidFill>
                            <a:srgbClr val="0070C0"/>
                          </a:solidFill>
                        </a:rPr>
                        <a:t>Activity 1:  Product Portfolio Showcase </a:t>
                      </a:r>
                    </a:p>
                  </a:txBody>
                  <a:tcPr/>
                </a:tc>
              </a:tr>
              <a:tr h="370840">
                <a:tc>
                  <a:txBody>
                    <a:bodyPr/>
                    <a:lstStyle/>
                    <a:p>
                      <a:pPr marL="1376363" lvl="1" indent="-1376363"/>
                      <a:r>
                        <a:rPr lang="en-US" dirty="0" smtClean="0">
                          <a:solidFill>
                            <a:srgbClr val="0070C0"/>
                          </a:solidFill>
                        </a:rPr>
                        <a:t>Activity 2:  Reflection on the Showcase</a:t>
                      </a:r>
                      <a:endParaRPr lang="en-US" dirty="0">
                        <a:solidFill>
                          <a:srgbClr val="0070C0"/>
                        </a:solidFill>
                      </a:endParaRPr>
                    </a:p>
                  </a:txBody>
                  <a:tcPr/>
                </a:tc>
              </a:tr>
              <a:tr h="370840">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337329921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137831"/>
            <a:ext cx="8229600" cy="889000"/>
          </a:xfrm>
        </p:spPr>
        <p:txBody>
          <a:bodyPr/>
          <a:lstStyle/>
          <a:p>
            <a:pPr algn="ctr">
              <a:lnSpc>
                <a:spcPct val="100000"/>
              </a:lnSpc>
            </a:pPr>
            <a:r>
              <a:rPr lang="en-US" dirty="0" smtClean="0"/>
              <a:t>How to Use the</a:t>
            </a:r>
            <a:br>
              <a:rPr lang="en-US" dirty="0" smtClean="0"/>
            </a:br>
            <a:r>
              <a:rPr lang="en-US" sz="3600" dirty="0" smtClean="0"/>
              <a:t>Intel® Education Help Guide</a:t>
            </a:r>
            <a:endParaRPr lang="en-US" sz="36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229600" cy="1169551"/>
          </a:xfrm>
          <a:prstGeom prst="rect">
            <a:avLst/>
          </a:prstGeom>
          <a:noFill/>
        </p:spPr>
        <p:txBody>
          <a:bodyPr wrap="square" rtlCol="0">
            <a:spAutoFit/>
          </a:bodyPr>
          <a:lstStyle/>
          <a:p>
            <a:r>
              <a:rPr lang="en-US" sz="1400" dirty="0" smtClean="0"/>
              <a:t>You can access the Intel Education Help Guide from the Intel web site.  Using your web browser, type in:  </a:t>
            </a:r>
            <a:r>
              <a:rPr lang="en-US" sz="1400" dirty="0" smtClean="0">
                <a:hlinkClick r:id="rId2"/>
              </a:rPr>
              <a:t>http://www.intel.com/education/helpguide</a:t>
            </a:r>
            <a:endParaRPr lang="en-US" sz="1400" dirty="0" smtClean="0"/>
          </a:p>
          <a:p>
            <a:endParaRPr lang="en-US" sz="1400" dirty="0" smtClean="0"/>
          </a:p>
          <a:p>
            <a:r>
              <a:rPr lang="en-US" sz="1400" dirty="0" smtClean="0"/>
              <a:t>That will take you to a landing page that looks like this.   </a:t>
            </a:r>
            <a:endParaRPr lang="en-US" sz="1400" dirty="0"/>
          </a:p>
          <a:p>
            <a:endParaRPr lang="en-US" sz="1400" dirty="0"/>
          </a:p>
        </p:txBody>
      </p:sp>
      <p:pic>
        <p:nvPicPr>
          <p:cNvPr id="1026" name="Picture 2"/>
          <p:cNvPicPr>
            <a:picLocks noChangeAspect="1" noChangeArrowheads="1"/>
          </p:cNvPicPr>
          <p:nvPr/>
        </p:nvPicPr>
        <p:blipFill>
          <a:blip r:embed="rId3" cstate="print"/>
          <a:srcRect/>
          <a:stretch>
            <a:fillRect/>
          </a:stretch>
        </p:blipFill>
        <p:spPr bwMode="auto">
          <a:xfrm>
            <a:off x="2514600" y="1295400"/>
            <a:ext cx="4368800" cy="4458878"/>
          </a:xfrm>
          <a:prstGeom prst="rect">
            <a:avLst/>
          </a:prstGeom>
          <a:noFill/>
          <a:ln w="9525">
            <a:solidFill>
              <a:schemeClr val="tx1"/>
            </a:solidFill>
            <a:miter lim="800000"/>
            <a:headEnd/>
            <a:tailEnd/>
          </a:ln>
        </p:spPr>
      </p:pic>
      <p:sp>
        <p:nvSpPr>
          <p:cNvPr id="5" name="TextBox 4"/>
          <p:cNvSpPr txBox="1"/>
          <p:nvPr/>
        </p:nvSpPr>
        <p:spPr>
          <a:xfrm>
            <a:off x="7086600" y="1295400"/>
            <a:ext cx="1676400" cy="954107"/>
          </a:xfrm>
          <a:prstGeom prst="rect">
            <a:avLst/>
          </a:prstGeom>
          <a:noFill/>
        </p:spPr>
        <p:txBody>
          <a:bodyPr wrap="square" rtlCol="0">
            <a:spAutoFit/>
          </a:bodyPr>
          <a:lstStyle/>
          <a:p>
            <a:r>
              <a:rPr lang="en-US" sz="1400" dirty="0" smtClean="0"/>
              <a:t>Note that there is a brief video that will demonstrate how to use the Help Guide</a:t>
            </a:r>
            <a:endParaRPr lang="en-US" sz="1400" dirty="0"/>
          </a:p>
        </p:txBody>
      </p:sp>
      <p:sp>
        <p:nvSpPr>
          <p:cNvPr id="6" name="Left Arrow 5"/>
          <p:cNvSpPr/>
          <p:nvPr/>
        </p:nvSpPr>
        <p:spPr>
          <a:xfrm rot="19356649">
            <a:off x="6451766" y="2968093"/>
            <a:ext cx="1371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4572000"/>
            <a:ext cx="1905000" cy="1169551"/>
          </a:xfrm>
          <a:prstGeom prst="rect">
            <a:avLst/>
          </a:prstGeom>
          <a:noFill/>
        </p:spPr>
        <p:txBody>
          <a:bodyPr wrap="square" rtlCol="0">
            <a:spAutoFit/>
          </a:bodyPr>
          <a:lstStyle/>
          <a:p>
            <a:r>
              <a:rPr lang="en-US" sz="1400" dirty="0" smtClean="0"/>
              <a:t>You can start the Help Guide by putting your cursor over the words Online Help Guide, then “left click”</a:t>
            </a:r>
            <a:endParaRPr lang="en-US" sz="1400" dirty="0"/>
          </a:p>
        </p:txBody>
      </p:sp>
      <p:sp>
        <p:nvSpPr>
          <p:cNvPr id="8" name="Left Arrow 7"/>
          <p:cNvSpPr/>
          <p:nvPr/>
        </p:nvSpPr>
        <p:spPr>
          <a:xfrm rot="9732184">
            <a:off x="2945691" y="3676361"/>
            <a:ext cx="435504" cy="3810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00400" y="228600"/>
            <a:ext cx="5060950" cy="5156200"/>
          </a:xfrm>
          <a:prstGeom prst="rect">
            <a:avLst/>
          </a:prstGeom>
          <a:noFill/>
          <a:ln w="9525">
            <a:solidFill>
              <a:schemeClr val="tx1"/>
            </a:solidFill>
            <a:miter lim="800000"/>
            <a:headEnd/>
            <a:tailEnd/>
          </a:ln>
        </p:spPr>
      </p:pic>
      <p:sp>
        <p:nvSpPr>
          <p:cNvPr id="5" name="TextBox 4"/>
          <p:cNvSpPr txBox="1"/>
          <p:nvPr/>
        </p:nvSpPr>
        <p:spPr>
          <a:xfrm>
            <a:off x="152400" y="2514600"/>
            <a:ext cx="2362200" cy="1815882"/>
          </a:xfrm>
          <a:prstGeom prst="rect">
            <a:avLst/>
          </a:prstGeom>
          <a:noFill/>
        </p:spPr>
        <p:txBody>
          <a:bodyPr wrap="square" rtlCol="0">
            <a:spAutoFit/>
          </a:bodyPr>
          <a:lstStyle/>
          <a:p>
            <a:r>
              <a:rPr lang="en-US" sz="1400" dirty="0" smtClean="0"/>
              <a:t>You will then see a screen that will prompt you to either launch the Help Guide,</a:t>
            </a:r>
          </a:p>
          <a:p>
            <a:endParaRPr lang="en-US" sz="1400" dirty="0" smtClean="0"/>
          </a:p>
          <a:p>
            <a:r>
              <a:rPr lang="en-US" sz="1400" dirty="0" smtClean="0"/>
              <a:t>Or,</a:t>
            </a:r>
          </a:p>
          <a:p>
            <a:r>
              <a:rPr lang="en-US" sz="1400" dirty="0" smtClean="0"/>
              <a:t>Select an option available in another language  </a:t>
            </a:r>
            <a:endParaRPr lang="en-US" sz="1400" dirty="0"/>
          </a:p>
        </p:txBody>
      </p:sp>
      <p:sp>
        <p:nvSpPr>
          <p:cNvPr id="6" name="Left Arrow 5"/>
          <p:cNvSpPr/>
          <p:nvPr/>
        </p:nvSpPr>
        <p:spPr>
          <a:xfrm rot="10800000">
            <a:off x="2286000" y="2895600"/>
            <a:ext cx="990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0800000">
            <a:off x="2286000" y="3733800"/>
            <a:ext cx="990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76600" y="1981358"/>
            <a:ext cx="5667375" cy="4190842"/>
          </a:xfrm>
          <a:prstGeom prst="rect">
            <a:avLst/>
          </a:prstGeom>
          <a:noFill/>
          <a:ln w="9525">
            <a:noFill/>
            <a:miter lim="800000"/>
            <a:headEnd/>
            <a:tailEnd/>
          </a:ln>
        </p:spPr>
      </p:pic>
      <p:sp>
        <p:nvSpPr>
          <p:cNvPr id="5" name="TextBox 4"/>
          <p:cNvSpPr txBox="1"/>
          <p:nvPr/>
        </p:nvSpPr>
        <p:spPr>
          <a:xfrm>
            <a:off x="381000" y="304800"/>
            <a:ext cx="2667000" cy="3754874"/>
          </a:xfrm>
          <a:prstGeom prst="rect">
            <a:avLst/>
          </a:prstGeom>
          <a:noFill/>
        </p:spPr>
        <p:txBody>
          <a:bodyPr wrap="square" rtlCol="0">
            <a:spAutoFit/>
          </a:bodyPr>
          <a:lstStyle/>
          <a:p>
            <a:r>
              <a:rPr lang="en-US" sz="1400" dirty="0" smtClean="0"/>
              <a:t>When the Help Guide opens, you’ll see a Welcome page that looks like this.  Note that in the left channel, there are links to a variety of types of software instruction.  </a:t>
            </a:r>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For this example, suppose you are looking for the Help Guide section on Graphics, Skill 9.1.  Start by putting your cursor over the word Graphics, then “left click”   </a:t>
            </a:r>
            <a:endParaRPr lang="en-US" sz="1400" dirty="0"/>
          </a:p>
        </p:txBody>
      </p:sp>
      <p:sp>
        <p:nvSpPr>
          <p:cNvPr id="6" name="Left Arrow 5"/>
          <p:cNvSpPr/>
          <p:nvPr/>
        </p:nvSpPr>
        <p:spPr>
          <a:xfrm rot="9732184">
            <a:off x="3019605" y="3486438"/>
            <a:ext cx="435504" cy="3810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124200" y="152400"/>
            <a:ext cx="5829980" cy="4343399"/>
          </a:xfrm>
          <a:prstGeom prst="rect">
            <a:avLst/>
          </a:prstGeom>
          <a:noFill/>
          <a:ln w="9525">
            <a:noFill/>
            <a:miter lim="800000"/>
            <a:headEnd/>
            <a:tailEnd/>
          </a:ln>
        </p:spPr>
      </p:pic>
      <p:sp>
        <p:nvSpPr>
          <p:cNvPr id="5" name="TextBox 4"/>
          <p:cNvSpPr txBox="1"/>
          <p:nvPr/>
        </p:nvSpPr>
        <p:spPr>
          <a:xfrm>
            <a:off x="304800" y="1828800"/>
            <a:ext cx="2438400" cy="1600438"/>
          </a:xfrm>
          <a:prstGeom prst="rect">
            <a:avLst/>
          </a:prstGeom>
          <a:noFill/>
        </p:spPr>
        <p:txBody>
          <a:bodyPr wrap="square" rtlCol="0">
            <a:spAutoFit/>
          </a:bodyPr>
          <a:lstStyle/>
          <a:p>
            <a:r>
              <a:rPr lang="en-US" sz="1400" dirty="0" smtClean="0"/>
              <a:t>When you open the section on Graphics, scroll down until you find the skill you were looking for: Skill 9.1: To make art out of text or Word Art .  Put your cursor over that section, and “left click” </a:t>
            </a:r>
            <a:endParaRPr lang="en-US" sz="1400" dirty="0"/>
          </a:p>
        </p:txBody>
      </p:sp>
      <p:sp>
        <p:nvSpPr>
          <p:cNvPr id="6" name="Left Arrow 5"/>
          <p:cNvSpPr/>
          <p:nvPr/>
        </p:nvSpPr>
        <p:spPr>
          <a:xfrm rot="9732184">
            <a:off x="3019605" y="3943639"/>
            <a:ext cx="435504" cy="3810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1000" y="990600"/>
            <a:ext cx="5029200" cy="3720382"/>
          </a:xfrm>
          <a:prstGeom prst="rect">
            <a:avLst/>
          </a:prstGeom>
          <a:noFill/>
          <a:ln w="9525">
            <a:noFill/>
            <a:miter lim="800000"/>
            <a:headEnd/>
            <a:tailEnd/>
          </a:ln>
        </p:spPr>
      </p:pic>
      <p:sp>
        <p:nvSpPr>
          <p:cNvPr id="5" name="TextBox 4"/>
          <p:cNvSpPr txBox="1"/>
          <p:nvPr/>
        </p:nvSpPr>
        <p:spPr>
          <a:xfrm>
            <a:off x="304800" y="228600"/>
            <a:ext cx="7848600" cy="523220"/>
          </a:xfrm>
          <a:prstGeom prst="rect">
            <a:avLst/>
          </a:prstGeom>
          <a:noFill/>
        </p:spPr>
        <p:txBody>
          <a:bodyPr wrap="square" rtlCol="0">
            <a:spAutoFit/>
          </a:bodyPr>
          <a:lstStyle/>
          <a:p>
            <a:r>
              <a:rPr lang="en-US" sz="1400" dirty="0" smtClean="0"/>
              <a:t>That will open the screen that gives you the step-by-step instructions you need to make art out of text or Word Art </a:t>
            </a:r>
            <a:endParaRPr lang="en-US" sz="1400" dirty="0"/>
          </a:p>
        </p:txBody>
      </p:sp>
      <p:sp>
        <p:nvSpPr>
          <p:cNvPr id="6" name="TextBox 5"/>
          <p:cNvSpPr txBox="1"/>
          <p:nvPr/>
        </p:nvSpPr>
        <p:spPr>
          <a:xfrm>
            <a:off x="5638800" y="838200"/>
            <a:ext cx="2743200" cy="954107"/>
          </a:xfrm>
          <a:prstGeom prst="rect">
            <a:avLst/>
          </a:prstGeom>
          <a:noFill/>
        </p:spPr>
        <p:txBody>
          <a:bodyPr wrap="square" rtlCol="0">
            <a:spAutoFit/>
          </a:bodyPr>
          <a:lstStyle/>
          <a:p>
            <a:r>
              <a:rPr lang="en-US" sz="1400" dirty="0" smtClean="0"/>
              <a:t>You can view the steps in two ways. One way is to scroll through to see all the steps.  Use the scroll bar on the right</a:t>
            </a:r>
            <a:endParaRPr lang="en-US" sz="1400" dirty="0"/>
          </a:p>
        </p:txBody>
      </p:sp>
      <p:sp>
        <p:nvSpPr>
          <p:cNvPr id="7" name="Left Arrow 6"/>
          <p:cNvSpPr/>
          <p:nvPr/>
        </p:nvSpPr>
        <p:spPr>
          <a:xfrm rot="19418885">
            <a:off x="5313456" y="2297569"/>
            <a:ext cx="1371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1000" y="990600"/>
            <a:ext cx="5029200" cy="3720382"/>
          </a:xfrm>
          <a:prstGeom prst="rect">
            <a:avLst/>
          </a:prstGeom>
          <a:noFill/>
          <a:ln w="9525">
            <a:noFill/>
            <a:miter lim="800000"/>
            <a:headEnd/>
            <a:tailEnd/>
          </a:ln>
        </p:spPr>
      </p:pic>
      <p:sp>
        <p:nvSpPr>
          <p:cNvPr id="8" name="TextBox 7"/>
          <p:cNvSpPr txBox="1"/>
          <p:nvPr/>
        </p:nvSpPr>
        <p:spPr>
          <a:xfrm>
            <a:off x="5715000" y="1447800"/>
            <a:ext cx="3048000" cy="738664"/>
          </a:xfrm>
          <a:prstGeom prst="rect">
            <a:avLst/>
          </a:prstGeom>
          <a:noFill/>
        </p:spPr>
        <p:txBody>
          <a:bodyPr wrap="square" rtlCol="0">
            <a:spAutoFit/>
          </a:bodyPr>
          <a:lstStyle/>
          <a:p>
            <a:r>
              <a:rPr lang="en-US" sz="1400" dirty="0" smtClean="0"/>
              <a:t>The other way is to put your cursor on top of the number 1 on the first step, and “left click”.</a:t>
            </a:r>
            <a:endParaRPr lang="en-US" sz="1400" dirty="0"/>
          </a:p>
        </p:txBody>
      </p:sp>
      <p:sp>
        <p:nvSpPr>
          <p:cNvPr id="10" name="Left Arrow 9"/>
          <p:cNvSpPr/>
          <p:nvPr/>
        </p:nvSpPr>
        <p:spPr>
          <a:xfrm rot="3217737">
            <a:off x="2046833" y="2645398"/>
            <a:ext cx="435504" cy="3810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609600"/>
            <a:ext cx="2286000" cy="2246769"/>
          </a:xfrm>
          <a:prstGeom prst="rect">
            <a:avLst/>
          </a:prstGeom>
          <a:noFill/>
        </p:spPr>
        <p:txBody>
          <a:bodyPr wrap="square" rtlCol="0">
            <a:spAutoFit/>
          </a:bodyPr>
          <a:lstStyle/>
          <a:p>
            <a:r>
              <a:rPr lang="en-US" sz="1400" dirty="0" smtClean="0"/>
              <a:t>That will put the Help Guide step into a smaller window, which you can see on your screen at the same time as you work on your project.  To advance to the next skill step, simply click on the arrow at the bottom of the window. </a:t>
            </a:r>
            <a:endParaRPr lang="en-US" sz="1400" dirty="0"/>
          </a:p>
        </p:txBody>
      </p:sp>
      <p:pic>
        <p:nvPicPr>
          <p:cNvPr id="8" name="Picture 2"/>
          <p:cNvPicPr>
            <a:picLocks noChangeAspect="1" noChangeArrowheads="1"/>
          </p:cNvPicPr>
          <p:nvPr/>
        </p:nvPicPr>
        <p:blipFill>
          <a:blip r:embed="rId2" cstate="print"/>
          <a:srcRect/>
          <a:stretch>
            <a:fillRect/>
          </a:stretch>
        </p:blipFill>
        <p:spPr bwMode="auto">
          <a:xfrm>
            <a:off x="1143000" y="228600"/>
            <a:ext cx="4495800" cy="6349588"/>
          </a:xfrm>
          <a:prstGeom prst="rect">
            <a:avLst/>
          </a:prstGeom>
          <a:noFill/>
          <a:ln w="9525">
            <a:solidFill>
              <a:schemeClr val="tx1"/>
            </a:solid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3218202" y="609601"/>
            <a:ext cx="2219417" cy="3657600"/>
          </a:xfrm>
          <a:prstGeom prst="rect">
            <a:avLst/>
          </a:prstGeom>
          <a:noFill/>
          <a:ln w="9525">
            <a:noFill/>
            <a:miter lim="800000"/>
            <a:headEnd/>
            <a:tailEnd/>
          </a:ln>
        </p:spPr>
      </p:pic>
      <p:sp>
        <p:nvSpPr>
          <p:cNvPr id="6" name="Left Arrow 5"/>
          <p:cNvSpPr/>
          <p:nvPr/>
        </p:nvSpPr>
        <p:spPr>
          <a:xfrm rot="1773253">
            <a:off x="4790031" y="3359220"/>
            <a:ext cx="435504" cy="3810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45" y="1660883"/>
            <a:ext cx="8228012" cy="4537075"/>
          </a:xfrm>
        </p:spPr>
        <p:txBody>
          <a:bodyPr/>
          <a:lstStyle/>
          <a:p>
            <a:pPr>
              <a:spcBef>
                <a:spcPts val="600"/>
              </a:spcBef>
            </a:pPr>
            <a:r>
              <a:rPr lang="en-US" sz="2400" dirty="0" smtClean="0"/>
              <a:t>Peter Broffman</a:t>
            </a:r>
          </a:p>
          <a:p>
            <a:pPr>
              <a:spcBef>
                <a:spcPts val="600"/>
              </a:spcBef>
            </a:pPr>
            <a:r>
              <a:rPr lang="en-US" sz="2400" dirty="0" smtClean="0"/>
              <a:t>Corporate Affairs Group</a:t>
            </a:r>
          </a:p>
          <a:p>
            <a:pPr>
              <a:spcBef>
                <a:spcPts val="600"/>
              </a:spcBef>
            </a:pPr>
            <a:r>
              <a:rPr lang="en-US" sz="2400" dirty="0" smtClean="0"/>
              <a:t>Email:  </a:t>
            </a:r>
            <a:r>
              <a:rPr lang="en-US" sz="2400" dirty="0" smtClean="0">
                <a:hlinkClick r:id="rId2"/>
              </a:rPr>
              <a:t>peter.broffman@intel.com</a:t>
            </a:r>
            <a:endParaRPr lang="en-US" sz="2400" dirty="0" smtClean="0"/>
          </a:p>
          <a:p>
            <a:pPr>
              <a:spcBef>
                <a:spcPts val="600"/>
              </a:spcBef>
            </a:pPr>
            <a:r>
              <a:rPr lang="en-US" sz="2400" dirty="0" smtClean="0"/>
              <a:t>Phone: +1-503-613-3193 </a:t>
            </a:r>
            <a:r>
              <a:rPr lang="en-US" dirty="0" smtClean="0"/>
              <a:t>	 </a:t>
            </a:r>
            <a:endParaRPr lang="en-US" dirty="0"/>
          </a:p>
        </p:txBody>
      </p:sp>
      <p:pic>
        <p:nvPicPr>
          <p:cNvPr id="5" name="Picture 4" descr="shap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2303"/>
            <a:ext cx="5029368" cy="834013"/>
          </a:xfrm>
          <a:prstGeom prst="rect">
            <a:avLst/>
          </a:prstGeom>
        </p:spPr>
      </p:pic>
      <p:sp>
        <p:nvSpPr>
          <p:cNvPr id="6" name="TextBox 5"/>
          <p:cNvSpPr txBox="1"/>
          <p:nvPr/>
        </p:nvSpPr>
        <p:spPr>
          <a:xfrm>
            <a:off x="351688" y="643093"/>
            <a:ext cx="1657978" cy="461665"/>
          </a:xfrm>
          <a:prstGeom prst="rect">
            <a:avLst/>
          </a:prstGeom>
          <a:noFill/>
        </p:spPr>
        <p:txBody>
          <a:bodyPr wrap="square" rtlCol="0">
            <a:spAutoFit/>
          </a:bodyPr>
          <a:lstStyle/>
          <a:p>
            <a:r>
              <a:rPr lang="en-US" sz="2400" dirty="0" smtClean="0">
                <a:solidFill>
                  <a:schemeClr val="bg1"/>
                </a:solidFill>
                <a:latin typeface="+mn-lt"/>
              </a:rPr>
              <a:t>Contact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9172" y="1158856"/>
            <a:ext cx="5645642" cy="3050572"/>
          </a:xfrm>
        </p:spPr>
        <p:txBody>
          <a:bodyPr/>
          <a:lstStyle/>
          <a:p>
            <a:pPr lvl="1">
              <a:buClr>
                <a:schemeClr val="accent1"/>
              </a:buClr>
              <a:buFont typeface="Arial" pitchFamily="34" charset="0"/>
              <a:buChar char="•"/>
            </a:pPr>
            <a:r>
              <a:rPr lang="en-US" sz="1600" dirty="0" smtClean="0">
                <a:solidFill>
                  <a:srgbClr val="0070C0"/>
                </a:solidFill>
              </a:rPr>
              <a:t>39 year-old woman from Pakistan</a:t>
            </a:r>
          </a:p>
          <a:p>
            <a:pPr lvl="1">
              <a:buClr>
                <a:schemeClr val="accent1"/>
              </a:buClr>
              <a:buFont typeface="Arial" pitchFamily="34" charset="0"/>
              <a:buChar char="•"/>
            </a:pPr>
            <a:r>
              <a:rPr lang="en-US" sz="1600" dirty="0" smtClean="0">
                <a:solidFill>
                  <a:srgbClr val="0070C0"/>
                </a:solidFill>
              </a:rPr>
              <a:t>Works as tailor in her village</a:t>
            </a:r>
          </a:p>
          <a:p>
            <a:pPr lvl="1">
              <a:buClr>
                <a:schemeClr val="accent1"/>
              </a:buClr>
              <a:buFont typeface="Arial" pitchFamily="34" charset="0"/>
              <a:buChar char="•"/>
            </a:pPr>
            <a:r>
              <a:rPr lang="en-US" sz="1600" dirty="0" smtClean="0">
                <a:solidFill>
                  <a:srgbClr val="0070C0"/>
                </a:solidFill>
              </a:rPr>
              <a:t>Has never travelled outside her province</a:t>
            </a:r>
          </a:p>
          <a:p>
            <a:pPr lvl="1">
              <a:buClr>
                <a:schemeClr val="accent1"/>
              </a:buClr>
              <a:buFont typeface="Arial" pitchFamily="34" charset="0"/>
              <a:buChar char="•"/>
            </a:pPr>
            <a:r>
              <a:rPr lang="en-US" sz="1600" dirty="0" smtClean="0">
                <a:solidFill>
                  <a:srgbClr val="0070C0"/>
                </a:solidFill>
              </a:rPr>
              <a:t>Completed Intel® Easy Steps</a:t>
            </a:r>
          </a:p>
          <a:p>
            <a:pPr lvl="1">
              <a:buClr>
                <a:schemeClr val="accent1"/>
              </a:buClr>
              <a:buFont typeface="Arial" pitchFamily="34" charset="0"/>
              <a:buChar char="•"/>
            </a:pPr>
            <a:r>
              <a:rPr lang="en-US" sz="1600" dirty="0" smtClean="0">
                <a:solidFill>
                  <a:srgbClr val="0070C0"/>
                </a:solidFill>
              </a:rPr>
              <a:t>Now uses a computer to:</a:t>
            </a:r>
          </a:p>
          <a:p>
            <a:pPr lvl="2">
              <a:buClr>
                <a:schemeClr val="accent1"/>
              </a:buClr>
              <a:buFont typeface="Arial" pitchFamily="34" charset="0"/>
              <a:buChar char="•"/>
            </a:pPr>
            <a:r>
              <a:rPr lang="en-US" sz="1600" dirty="0" smtClean="0">
                <a:solidFill>
                  <a:srgbClr val="0070C0"/>
                </a:solidFill>
              </a:rPr>
              <a:t>Research clothing designs from around the world</a:t>
            </a:r>
          </a:p>
          <a:p>
            <a:pPr lvl="2">
              <a:buClr>
                <a:schemeClr val="accent1"/>
              </a:buClr>
              <a:buFont typeface="Arial" pitchFamily="34" charset="0"/>
              <a:buChar char="•"/>
            </a:pPr>
            <a:r>
              <a:rPr lang="en-US" sz="1600" dirty="0" smtClean="0">
                <a:solidFill>
                  <a:srgbClr val="0070C0"/>
                </a:solidFill>
              </a:rPr>
              <a:t>Create designs</a:t>
            </a:r>
          </a:p>
          <a:p>
            <a:pPr lvl="2">
              <a:buClr>
                <a:schemeClr val="accent1"/>
              </a:buClr>
              <a:buFont typeface="Arial" pitchFamily="34" charset="0"/>
              <a:buChar char="•"/>
            </a:pPr>
            <a:r>
              <a:rPr lang="en-US" sz="1600" dirty="0" smtClean="0">
                <a:solidFill>
                  <a:srgbClr val="0070C0"/>
                </a:solidFill>
              </a:rPr>
              <a:t>Market her business</a:t>
            </a:r>
          </a:p>
        </p:txBody>
      </p:sp>
      <p:pic>
        <p:nvPicPr>
          <p:cNvPr id="4" name="Picture 5" descr="shape.png"/>
          <p:cNvPicPr>
            <a:picLocks noChangeAspect="1"/>
          </p:cNvPicPr>
          <p:nvPr/>
        </p:nvPicPr>
        <p:blipFill>
          <a:blip r:embed="rId2" cstate="print"/>
          <a:srcRect/>
          <a:stretch>
            <a:fillRect/>
          </a:stretch>
        </p:blipFill>
        <p:spPr bwMode="auto">
          <a:xfrm>
            <a:off x="-1" y="0"/>
            <a:ext cx="2818109" cy="977462"/>
          </a:xfrm>
          <a:prstGeom prst="rect">
            <a:avLst/>
          </a:prstGeom>
          <a:noFill/>
          <a:ln w="9525">
            <a:noFill/>
            <a:miter lim="800000"/>
            <a:headEnd/>
            <a:tailEnd/>
          </a:ln>
        </p:spPr>
      </p:pic>
      <p:sp>
        <p:nvSpPr>
          <p:cNvPr id="5" name="TextBox 4"/>
          <p:cNvSpPr txBox="1"/>
          <p:nvPr/>
        </p:nvSpPr>
        <p:spPr>
          <a:xfrm>
            <a:off x="220717" y="189186"/>
            <a:ext cx="2443655" cy="646331"/>
          </a:xfrm>
          <a:prstGeom prst="rect">
            <a:avLst/>
          </a:prstGeom>
          <a:noFill/>
        </p:spPr>
        <p:txBody>
          <a:bodyPr wrap="square" rtlCol="0">
            <a:spAutoFit/>
          </a:bodyPr>
          <a:lstStyle/>
          <a:p>
            <a:r>
              <a:rPr lang="en-US" dirty="0" smtClean="0">
                <a:solidFill>
                  <a:schemeClr val="bg1"/>
                </a:solidFill>
                <a:latin typeface="+mn-lt"/>
              </a:rPr>
              <a:t>Case Example:</a:t>
            </a:r>
          </a:p>
          <a:p>
            <a:r>
              <a:rPr lang="en-US" b="1" dirty="0" smtClean="0">
                <a:solidFill>
                  <a:schemeClr val="bg1"/>
                </a:solidFill>
                <a:latin typeface="+mn-lt"/>
              </a:rPr>
              <a:t>Lubna</a:t>
            </a:r>
          </a:p>
        </p:txBody>
      </p:sp>
      <p:pic>
        <p:nvPicPr>
          <p:cNvPr id="6" name="Picture 14" descr="shape.png"/>
          <p:cNvPicPr>
            <a:picLocks noChangeAspect="1"/>
          </p:cNvPicPr>
          <p:nvPr/>
        </p:nvPicPr>
        <p:blipFill>
          <a:blip r:embed="rId3" cstate="print"/>
          <a:srcRect/>
          <a:stretch>
            <a:fillRect/>
          </a:stretch>
        </p:blipFill>
        <p:spPr bwMode="auto">
          <a:xfrm>
            <a:off x="2601310" y="4074975"/>
            <a:ext cx="6526923" cy="2357344"/>
          </a:xfrm>
          <a:prstGeom prst="rect">
            <a:avLst/>
          </a:prstGeom>
          <a:noFill/>
          <a:ln w="9525">
            <a:noFill/>
            <a:miter lim="800000"/>
            <a:headEnd/>
            <a:tailEnd/>
          </a:ln>
        </p:spPr>
      </p:pic>
      <p:sp>
        <p:nvSpPr>
          <p:cNvPr id="7" name="Rectangle 15"/>
          <p:cNvSpPr>
            <a:spLocks noChangeArrowheads="1"/>
          </p:cNvSpPr>
          <p:nvPr/>
        </p:nvSpPr>
        <p:spPr bwMode="auto">
          <a:xfrm>
            <a:off x="3102284" y="4398180"/>
            <a:ext cx="5789468" cy="1200329"/>
          </a:xfrm>
          <a:prstGeom prst="rect">
            <a:avLst/>
          </a:prstGeom>
          <a:noFill/>
          <a:ln w="9525">
            <a:noFill/>
            <a:miter lim="800000"/>
            <a:headEnd/>
            <a:tailEnd/>
          </a:ln>
        </p:spPr>
        <p:txBody>
          <a:bodyPr wrap="square">
            <a:spAutoFit/>
          </a:bodyPr>
          <a:lstStyle/>
          <a:p>
            <a:r>
              <a:rPr lang="en-US" i="1" dirty="0">
                <a:solidFill>
                  <a:schemeClr val="bg1"/>
                </a:solidFill>
              </a:rPr>
              <a:t>“</a:t>
            </a:r>
            <a:r>
              <a:rPr lang="en-US" b="1" i="1" dirty="0">
                <a:solidFill>
                  <a:schemeClr val="bg1"/>
                </a:solidFill>
              </a:rPr>
              <a:t>I attended the Intel Easy Steps </a:t>
            </a:r>
            <a:r>
              <a:rPr lang="en-US" b="1" i="1" dirty="0" smtClean="0">
                <a:solidFill>
                  <a:schemeClr val="bg1"/>
                </a:solidFill>
              </a:rPr>
              <a:t>workshop and </a:t>
            </a:r>
            <a:r>
              <a:rPr lang="en-US" b="1" i="1" dirty="0">
                <a:solidFill>
                  <a:schemeClr val="bg1"/>
                </a:solidFill>
              </a:rPr>
              <a:t>learnt about computers for the first </a:t>
            </a:r>
            <a:r>
              <a:rPr lang="en-US" b="1" i="1" dirty="0" smtClean="0">
                <a:solidFill>
                  <a:schemeClr val="bg1"/>
                </a:solidFill>
              </a:rPr>
              <a:t>time.  I </a:t>
            </a:r>
            <a:r>
              <a:rPr lang="en-US" b="1" i="1" dirty="0">
                <a:solidFill>
                  <a:schemeClr val="bg1"/>
                </a:solidFill>
              </a:rPr>
              <a:t>was so motivated as a new user </a:t>
            </a:r>
            <a:r>
              <a:rPr lang="en-US" b="1" i="1" dirty="0" smtClean="0">
                <a:solidFill>
                  <a:schemeClr val="bg1"/>
                </a:solidFill>
              </a:rPr>
              <a:t>…the </a:t>
            </a:r>
            <a:r>
              <a:rPr lang="en-US" b="1" i="1" dirty="0">
                <a:solidFill>
                  <a:schemeClr val="bg1"/>
                </a:solidFill>
              </a:rPr>
              <a:t>experience </a:t>
            </a:r>
            <a:r>
              <a:rPr lang="en-US" b="1" i="1" dirty="0" smtClean="0">
                <a:solidFill>
                  <a:schemeClr val="bg1"/>
                </a:solidFill>
              </a:rPr>
              <a:t>completely changed </a:t>
            </a:r>
            <a:r>
              <a:rPr lang="en-US" b="1" i="1" dirty="0">
                <a:solidFill>
                  <a:schemeClr val="bg1"/>
                </a:solidFill>
              </a:rPr>
              <a:t>my life”</a:t>
            </a:r>
          </a:p>
        </p:txBody>
      </p:sp>
      <p:sp>
        <p:nvSpPr>
          <p:cNvPr id="8" name="Rectangle 5"/>
          <p:cNvSpPr>
            <a:spLocks noChangeArrowheads="1"/>
          </p:cNvSpPr>
          <p:nvPr/>
        </p:nvSpPr>
        <p:spPr bwMode="auto">
          <a:xfrm>
            <a:off x="251701" y="1150862"/>
            <a:ext cx="2396906" cy="2900876"/>
          </a:xfrm>
          <a:prstGeom prst="rect">
            <a:avLst/>
          </a:prstGeom>
          <a:blipFill dpi="0" rotWithShape="1">
            <a:blip r:embed="rId4" cstate="print"/>
            <a:srcRect/>
            <a:stretch>
              <a:fillRect/>
            </a:stretch>
          </a:blipFill>
          <a:ln w="12700" algn="ctr">
            <a:solidFill>
              <a:schemeClr val="tx1"/>
            </a:solidFill>
            <a:round/>
            <a:headEnd/>
            <a:tailEnd/>
          </a:ln>
        </p:spPr>
        <p:txBody>
          <a:bodyPr wrap="none" anchor="ctr"/>
          <a:lstStyle/>
          <a:p>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6974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_x0020_24" descr="image001"/>
          <p:cNvPicPr>
            <a:picLocks noChangeAspect="1" noChangeArrowheads="1"/>
          </p:cNvPicPr>
          <p:nvPr/>
        </p:nvPicPr>
        <p:blipFill>
          <a:blip r:embed="rId2" cstate="print"/>
          <a:srcRect/>
          <a:stretch>
            <a:fillRect/>
          </a:stretch>
        </p:blipFill>
        <p:spPr bwMode="auto">
          <a:xfrm>
            <a:off x="425235" y="208731"/>
            <a:ext cx="3183596" cy="2514372"/>
          </a:xfrm>
          <a:prstGeom prst="rect">
            <a:avLst/>
          </a:prstGeom>
          <a:noFill/>
          <a:ln w="9525">
            <a:noFill/>
            <a:miter lim="800000"/>
            <a:headEnd/>
            <a:tailEnd/>
          </a:ln>
        </p:spPr>
      </p:pic>
      <p:pic>
        <p:nvPicPr>
          <p:cNvPr id="1027" name="Picture_x0020_2" descr="cid:image002.jpg@01CD07B5.8291CA40"/>
          <p:cNvPicPr>
            <a:picLocks noChangeAspect="1" noChangeArrowheads="1"/>
          </p:cNvPicPr>
          <p:nvPr/>
        </p:nvPicPr>
        <p:blipFill>
          <a:blip r:embed="rId3" cstate="print"/>
          <a:srcRect/>
          <a:stretch>
            <a:fillRect/>
          </a:stretch>
        </p:blipFill>
        <p:spPr bwMode="auto">
          <a:xfrm>
            <a:off x="2526584" y="4662440"/>
            <a:ext cx="1993900" cy="1536700"/>
          </a:xfrm>
          <a:prstGeom prst="rect">
            <a:avLst/>
          </a:prstGeom>
          <a:noFill/>
          <a:ln w="9525">
            <a:noFill/>
            <a:miter lim="800000"/>
            <a:headEnd/>
            <a:tailEnd/>
          </a:ln>
        </p:spPr>
      </p:pic>
      <p:pic>
        <p:nvPicPr>
          <p:cNvPr id="1028" name="Picture_x0020_1" descr="cid:image001.jpg@01CD07B5.8291CA40"/>
          <p:cNvPicPr>
            <a:picLocks noChangeAspect="1" noChangeArrowheads="1"/>
          </p:cNvPicPr>
          <p:nvPr/>
        </p:nvPicPr>
        <p:blipFill>
          <a:blip r:embed="rId4" cstate="print"/>
          <a:srcRect/>
          <a:stretch>
            <a:fillRect/>
          </a:stretch>
        </p:blipFill>
        <p:spPr bwMode="auto">
          <a:xfrm>
            <a:off x="455437" y="4662439"/>
            <a:ext cx="2051050" cy="1536700"/>
          </a:xfrm>
          <a:prstGeom prst="rect">
            <a:avLst/>
          </a:prstGeom>
          <a:noFill/>
          <a:ln w="9525">
            <a:noFill/>
            <a:miter lim="800000"/>
            <a:headEnd/>
            <a:tailEnd/>
          </a:ln>
        </p:spPr>
      </p:pic>
      <p:pic>
        <p:nvPicPr>
          <p:cNvPr id="1029" name="Picture_x0020_3" descr="cid:image003.jpg@01CD07B5.8291CA40"/>
          <p:cNvPicPr>
            <a:picLocks noChangeAspect="1" noChangeArrowheads="1"/>
          </p:cNvPicPr>
          <p:nvPr/>
        </p:nvPicPr>
        <p:blipFill>
          <a:blip r:embed="rId5" cstate="print"/>
          <a:srcRect/>
          <a:stretch>
            <a:fillRect/>
          </a:stretch>
        </p:blipFill>
        <p:spPr bwMode="auto">
          <a:xfrm>
            <a:off x="4520421" y="4642309"/>
            <a:ext cx="2905299" cy="1555492"/>
          </a:xfrm>
          <a:prstGeom prst="rect">
            <a:avLst/>
          </a:prstGeom>
          <a:noFill/>
          <a:ln w="9525">
            <a:noFill/>
            <a:miter lim="800000"/>
            <a:headEnd/>
            <a:tailEnd/>
          </a:ln>
        </p:spPr>
      </p:pic>
      <p:sp>
        <p:nvSpPr>
          <p:cNvPr id="1030" name="Rectangle 6"/>
          <p:cNvSpPr>
            <a:spLocks noChangeArrowheads="1"/>
          </p:cNvSpPr>
          <p:nvPr/>
        </p:nvSpPr>
        <p:spPr bwMode="auto">
          <a:xfrm>
            <a:off x="3637502" y="251409"/>
            <a:ext cx="550649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mn-lt"/>
                <a:ea typeface="Calibri" pitchFamily="34" charset="0"/>
                <a:cs typeface="Arial" pitchFamily="34" charset="0"/>
              </a:rPr>
              <a:t>Anastasia</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20 year old from a remote part of Kenya</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Orphaned very young</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Left school at 12 with no means to pursue a career.</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Enrolled in the Intel® Easy Steps program in 2011</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Recently hired as an office assistant at local community development centre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sz="1400" dirty="0" smtClean="0">
                <a:solidFill>
                  <a:srgbClr val="0070C0"/>
                </a:solidFill>
                <a:latin typeface="+mn-lt"/>
                <a:ea typeface="Calibri" pitchFamily="34" charset="0"/>
                <a:cs typeface="Arial" pitchFamily="34" charset="0"/>
              </a:rPr>
              <a:t>Now: S</a:t>
            </a: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upports herself and her grandmother.</a:t>
            </a:r>
            <a:endParaRPr kumimoji="0" lang="en-US" sz="1400" b="0" i="0" u="none" strike="noStrike" cap="none" normalizeH="0" baseline="0" dirty="0" smtClean="0">
              <a:ln>
                <a:noFill/>
              </a:ln>
              <a:solidFill>
                <a:srgbClr val="0070C0"/>
              </a:solidFill>
              <a:effectLst/>
              <a:latin typeface="+mn-lt"/>
              <a:cs typeface="Arial" pitchFamily="34" charset="0"/>
            </a:endParaRPr>
          </a:p>
        </p:txBody>
      </p:sp>
      <p:sp>
        <p:nvSpPr>
          <p:cNvPr id="1031" name="Rectangle 7"/>
          <p:cNvSpPr>
            <a:spLocks noChangeArrowheads="1"/>
          </p:cNvSpPr>
          <p:nvPr/>
        </p:nvSpPr>
        <p:spPr bwMode="auto">
          <a:xfrm>
            <a:off x="346778" y="3013818"/>
            <a:ext cx="840533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1400" b="1" i="0" u="none" strike="noStrike" cap="none" normalizeH="0" baseline="0" dirty="0" err="1" smtClean="0">
                <a:ln>
                  <a:noFill/>
                </a:ln>
                <a:solidFill>
                  <a:srgbClr val="0070C0"/>
                </a:solidFill>
                <a:effectLst/>
                <a:latin typeface="+mn-lt"/>
                <a:ea typeface="Calibri" pitchFamily="34" charset="0"/>
                <a:cs typeface="Arial" pitchFamily="34" charset="0"/>
              </a:rPr>
              <a:t>Eufemia</a:t>
            </a:r>
            <a:endParaRPr kumimoji="0" lang="en-PH" sz="1400" b="1" i="0" u="none" strike="noStrike" cap="none" normalizeH="0" baseline="0" dirty="0" smtClean="0">
              <a:ln>
                <a:noFill/>
              </a:ln>
              <a:solidFill>
                <a:srgbClr val="0070C0"/>
              </a:solidFill>
              <a:effectLst/>
              <a:latin typeface="+mn-lt"/>
              <a:ea typeface="Calibri"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50 year old Filipina woman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err="1" smtClean="0">
                <a:ln>
                  <a:noFill/>
                </a:ln>
                <a:solidFill>
                  <a:srgbClr val="0070C0"/>
                </a:solidFill>
                <a:effectLst/>
                <a:latin typeface="+mn-lt"/>
                <a:ea typeface="Calibri" pitchFamily="34" charset="0"/>
                <a:cs typeface="Arial" pitchFamily="34" charset="0"/>
              </a:rPr>
              <a:t>Eufemia</a:t>
            </a: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 and her husband are farmers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Attended the Intel Easy Steps training, she was introduced to Internet and social media.</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Searched for her son, whom she had not seen or communicated with in seven years.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Found her son using </a:t>
            </a:r>
            <a:r>
              <a:rPr kumimoji="0" lang="en-PH" sz="1400" b="0" i="0" u="none" strike="noStrike" cap="none" normalizeH="0" baseline="0" dirty="0" err="1" smtClean="0">
                <a:ln>
                  <a:noFill/>
                </a:ln>
                <a:solidFill>
                  <a:srgbClr val="0070C0"/>
                </a:solidFill>
                <a:effectLst/>
                <a:latin typeface="+mn-lt"/>
                <a:ea typeface="Calibri" pitchFamily="34" charset="0"/>
                <a:cs typeface="Arial" pitchFamily="34" charset="0"/>
              </a:rPr>
              <a:t>Facebook</a:t>
            </a: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 and has since had a Skype call with him</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Exploring how the computer can help her in her farming.</a:t>
            </a:r>
            <a:endParaRPr kumimoji="0" lang="en-PH" sz="1400" b="0" i="0" u="none" strike="noStrike" cap="none" normalizeH="0" baseline="0" dirty="0" smtClean="0">
              <a:ln>
                <a:noFill/>
              </a:ln>
              <a:solidFill>
                <a:srgbClr val="0070C0"/>
              </a:solidFill>
              <a:effectLst/>
              <a:latin typeface="+mn-lt"/>
              <a:cs typeface="Arial" pitchFamily="34" charset="0"/>
            </a:endParaRPr>
          </a:p>
        </p:txBody>
      </p:sp>
    </p:spTree>
    <p:extLst>
      <p:ext uri="{BB962C8B-B14F-4D97-AF65-F5344CB8AC3E}">
        <p14:creationId xmlns:p14="http://schemas.microsoft.com/office/powerpoint/2010/main" val="13416084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43221" cy="889000"/>
          </a:xfrm>
        </p:spPr>
        <p:txBody>
          <a:bodyPr anchor="ctr"/>
          <a:lstStyle/>
          <a:p>
            <a:pPr algn="ctr">
              <a:lnSpc>
                <a:spcPct val="100000"/>
              </a:lnSpc>
            </a:pPr>
            <a:r>
              <a:rPr lang="en-US" sz="1200" dirty="0" smtClean="0">
                <a:solidFill>
                  <a:schemeClr val="bg1"/>
                </a:solidFill>
              </a:rPr>
              <a:t>Intel® Easy Steps</a:t>
            </a:r>
            <a:br>
              <a:rPr lang="en-US" sz="1200" dirty="0" smtClean="0">
                <a:solidFill>
                  <a:schemeClr val="bg1"/>
                </a:solidFill>
              </a:rPr>
            </a:br>
            <a:r>
              <a:rPr lang="en-US" sz="1600" dirty="0" smtClean="0">
                <a:solidFill>
                  <a:schemeClr val="bg1"/>
                </a:solidFill>
              </a:rPr>
              <a:t>Program Offerings</a:t>
            </a:r>
            <a:endParaRPr lang="en-US" sz="1600" dirty="0">
              <a:solidFill>
                <a:schemeClr val="bg1"/>
              </a:solidFill>
            </a:endParaRPr>
          </a:p>
        </p:txBody>
      </p:sp>
      <p:sp>
        <p:nvSpPr>
          <p:cNvPr id="8" name="Rounded Rectangle 7"/>
          <p:cNvSpPr/>
          <p:nvPr/>
        </p:nvSpPr>
        <p:spPr>
          <a:xfrm>
            <a:off x="261258" y="2327129"/>
            <a:ext cx="2471894" cy="3772226"/>
          </a:xfrm>
          <a:prstGeom prst="roundRect">
            <a:avLst/>
          </a:prstGeom>
          <a:solidFill>
            <a:schemeClr val="tx1">
              <a:lumMod val="10000"/>
              <a:lumOff val="9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25" indent="-111125">
              <a:spcBef>
                <a:spcPts val="0"/>
              </a:spcBef>
              <a:buFont typeface="Arial" pitchFamily="34" charset="0"/>
              <a:buChar char="•"/>
              <a:defRPr/>
            </a:pPr>
            <a:endParaRPr lang="en-US" sz="1400" b="1" dirty="0" smtClean="0">
              <a:solidFill>
                <a:srgbClr val="0960A8"/>
              </a:solidFill>
              <a:latin typeface="Verdana" pitchFamily="34" charset="0"/>
              <a:ea typeface="Verdana" pitchFamily="34" charset="0"/>
              <a:cs typeface="Verdana" pitchFamily="34" charset="0"/>
            </a:endParaRPr>
          </a:p>
          <a:p>
            <a:pPr marL="111125" indent="-111125">
              <a:spcBef>
                <a:spcPts val="0"/>
              </a:spcBef>
              <a:buFont typeface="Arial" pitchFamily="34" charset="0"/>
              <a:buChar char="•"/>
              <a:defRPr/>
            </a:pPr>
            <a:endParaRPr lang="en-US" sz="1400" b="1" dirty="0" smtClean="0">
              <a:solidFill>
                <a:srgbClr val="0960A8"/>
              </a:solidFill>
              <a:latin typeface="Verdana" pitchFamily="34" charset="0"/>
              <a:ea typeface="Verdana" pitchFamily="34" charset="0"/>
              <a:cs typeface="Verdana" pitchFamily="34" charset="0"/>
            </a:endParaRPr>
          </a:p>
          <a:p>
            <a:pPr marL="111125" indent="-111125">
              <a:spcBef>
                <a:spcPts val="0"/>
              </a:spcBef>
              <a:defRPr/>
            </a:pPr>
            <a:r>
              <a:rPr lang="en-US" sz="1400" b="1" dirty="0" smtClean="0">
                <a:solidFill>
                  <a:srgbClr val="0960A8"/>
                </a:solidFill>
                <a:latin typeface="Verdana" pitchFamily="34" charset="0"/>
                <a:ea typeface="Verdana" pitchFamily="34" charset="0"/>
                <a:cs typeface="Verdana" pitchFamily="34" charset="0"/>
              </a:rPr>
              <a:t>Modules 1-5</a:t>
            </a: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Introduction to computer operations and basic applications</a:t>
            </a: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Practical examples for adult users</a:t>
            </a:r>
          </a:p>
          <a:p>
            <a:pPr>
              <a:spcBef>
                <a:spcPts val="0"/>
              </a:spcBef>
              <a:buFont typeface="Arial" pitchFamily="34" charset="0"/>
              <a:buChar char="•"/>
              <a:defRPr/>
            </a:pPr>
            <a:endParaRPr lang="en-US" sz="800" b="1" dirty="0" smtClean="0">
              <a:solidFill>
                <a:srgbClr val="0960A8"/>
              </a:solidFill>
              <a:latin typeface="Verdana" pitchFamily="34" charset="0"/>
              <a:ea typeface="Verdana" pitchFamily="34" charset="0"/>
              <a:cs typeface="Verdana" pitchFamily="34" charset="0"/>
            </a:endParaRPr>
          </a:p>
          <a:p>
            <a:pPr marL="111125" indent="-111125">
              <a:spcBef>
                <a:spcPts val="0"/>
              </a:spcBef>
              <a:defRPr/>
            </a:pPr>
            <a:r>
              <a:rPr lang="en-US" sz="1400" b="1" dirty="0" smtClean="0">
                <a:solidFill>
                  <a:srgbClr val="0960A8"/>
                </a:solidFill>
                <a:latin typeface="Verdana" pitchFamily="34" charset="0"/>
                <a:ea typeface="Verdana" pitchFamily="34" charset="0"/>
                <a:cs typeface="Verdana" pitchFamily="34" charset="0"/>
              </a:rPr>
              <a:t>Modules 6-12  </a:t>
            </a:r>
            <a:r>
              <a:rPr lang="en-US" sz="1200" b="1" dirty="0" smtClean="0">
                <a:solidFill>
                  <a:srgbClr val="0960A8"/>
                </a:solidFill>
                <a:latin typeface="Verdana" pitchFamily="34" charset="0"/>
                <a:ea typeface="Verdana" pitchFamily="34" charset="0"/>
                <a:cs typeface="Verdana" pitchFamily="34" charset="0"/>
              </a:rPr>
              <a:t>(optional)</a:t>
            </a:r>
            <a:endParaRPr lang="en-US" sz="1200" dirty="0" smtClean="0">
              <a:solidFill>
                <a:srgbClr val="0960A8"/>
              </a:solidFill>
              <a:latin typeface="Verdana" pitchFamily="34" charset="0"/>
              <a:ea typeface="Verdana" pitchFamily="34" charset="0"/>
              <a:cs typeface="Verdana" pitchFamily="34" charset="0"/>
            </a:endParaRP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How to apply basic skills in employment and entrepreneurship</a:t>
            </a: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Additional tools (Skype, Google Docs, Social Media)</a:t>
            </a:r>
          </a:p>
          <a:p>
            <a:pPr marL="171450" indent="-171450">
              <a:spcBef>
                <a:spcPts val="0"/>
              </a:spcBef>
              <a:buFont typeface="Arial" pitchFamily="34" charset="0"/>
              <a:buChar char="•"/>
              <a:defRPr/>
            </a:pPr>
            <a:endParaRPr lang="en-US" sz="800" b="1" dirty="0" smtClean="0">
              <a:solidFill>
                <a:srgbClr val="0960A8"/>
              </a:solidFill>
              <a:latin typeface="Verdana" pitchFamily="34" charset="0"/>
              <a:ea typeface="Verdana" pitchFamily="34" charset="0"/>
              <a:cs typeface="Verdana" pitchFamily="34" charset="0"/>
            </a:endParaRPr>
          </a:p>
          <a:p>
            <a:pPr marL="171450" indent="-171450">
              <a:spcBef>
                <a:spcPts val="0"/>
              </a:spcBef>
              <a:defRPr/>
            </a:pPr>
            <a:r>
              <a:rPr lang="en-US" sz="1400" b="1" dirty="0" smtClean="0">
                <a:solidFill>
                  <a:srgbClr val="0960A8"/>
                </a:solidFill>
                <a:latin typeface="Verdana" pitchFamily="34" charset="0"/>
                <a:ea typeface="Verdana" pitchFamily="34" charset="0"/>
                <a:cs typeface="Verdana" pitchFamily="34" charset="0"/>
              </a:rPr>
              <a:t>Modules 13-14</a:t>
            </a: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Build a Portfolio</a:t>
            </a: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Showcase Your Work</a:t>
            </a:r>
          </a:p>
          <a:p>
            <a:pPr marL="111125" indent="-111125">
              <a:spcBef>
                <a:spcPts val="0"/>
              </a:spcBef>
              <a:buFont typeface="Arial" pitchFamily="34" charset="0"/>
              <a:buChar char="•"/>
              <a:defRPr/>
            </a:pPr>
            <a:endParaRPr lang="en-US" sz="1200" dirty="0" smtClean="0">
              <a:solidFill>
                <a:srgbClr val="0960A8"/>
              </a:solidFill>
              <a:latin typeface="Verdana" pitchFamily="34" charset="0"/>
              <a:ea typeface="Verdana" pitchFamily="34" charset="0"/>
              <a:cs typeface="Verdana" pitchFamily="34" charset="0"/>
            </a:endParaRPr>
          </a:p>
          <a:p>
            <a:pPr marL="111125" indent="-111125">
              <a:spcBef>
                <a:spcPts val="0"/>
              </a:spcBef>
              <a:buFont typeface="Arial" pitchFamily="34" charset="0"/>
              <a:buChar char="•"/>
              <a:defRPr/>
            </a:pPr>
            <a:endParaRPr lang="en-US" sz="1200" dirty="0">
              <a:solidFill>
                <a:srgbClr val="0960A8"/>
              </a:solidFill>
              <a:latin typeface="Verdana" pitchFamily="34" charset="0"/>
              <a:ea typeface="Verdana" pitchFamily="34" charset="0"/>
              <a:cs typeface="Verdana" pitchFamily="34" charset="0"/>
            </a:endParaRPr>
          </a:p>
        </p:txBody>
      </p:sp>
      <p:sp>
        <p:nvSpPr>
          <p:cNvPr id="24" name="Rounded Rectangle 23"/>
          <p:cNvSpPr/>
          <p:nvPr/>
        </p:nvSpPr>
        <p:spPr>
          <a:xfrm>
            <a:off x="3430422" y="2331224"/>
            <a:ext cx="2457919" cy="3768131"/>
          </a:xfrm>
          <a:prstGeom prst="roundRect">
            <a:avLst/>
          </a:prstGeom>
          <a:solidFill>
            <a:schemeClr val="accent5">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171450" indent="-171450">
              <a:spcBef>
                <a:spcPts val="0"/>
              </a:spcBef>
              <a:buFont typeface="Arial" pitchFamily="34" charset="0"/>
              <a:buChar char="•"/>
              <a:defRPr/>
            </a:pPr>
            <a:r>
              <a:rPr lang="en-US" sz="1400" dirty="0" smtClean="0">
                <a:solidFill>
                  <a:srgbClr val="0960A8"/>
                </a:solidFill>
                <a:latin typeface="Verdana" pitchFamily="34" charset="0"/>
                <a:ea typeface="Verdana" pitchFamily="34" charset="0"/>
                <a:cs typeface="Verdana" pitchFamily="34" charset="0"/>
              </a:rPr>
              <a:t>Step-by-Step instruction on how to create a specific document or artifact</a:t>
            </a:r>
          </a:p>
          <a:p>
            <a:pPr marL="109538" indent="-109538">
              <a:spcBef>
                <a:spcPts val="0"/>
              </a:spcBef>
              <a:buFont typeface="Arial" pitchFamily="34" charset="0"/>
              <a:buChar char="•"/>
              <a:defRPr/>
            </a:pPr>
            <a:endParaRPr lang="en-US" sz="1400" dirty="0" smtClean="0">
              <a:solidFill>
                <a:srgbClr val="0960A8"/>
              </a:solidFill>
              <a:latin typeface="Verdana" pitchFamily="34" charset="0"/>
              <a:ea typeface="Verdana" pitchFamily="34" charset="0"/>
              <a:cs typeface="Verdana" pitchFamily="34" charset="0"/>
            </a:endParaRPr>
          </a:p>
          <a:p>
            <a:pPr marL="171450" indent="-171450">
              <a:spcBef>
                <a:spcPts val="0"/>
              </a:spcBef>
              <a:buFont typeface="Arial" pitchFamily="34" charset="0"/>
              <a:buChar char="•"/>
              <a:defRPr/>
            </a:pPr>
            <a:r>
              <a:rPr lang="en-US" sz="1400" dirty="0" smtClean="0">
                <a:solidFill>
                  <a:srgbClr val="0960A8"/>
                </a:solidFill>
                <a:latin typeface="Verdana" pitchFamily="34" charset="0"/>
                <a:ea typeface="Verdana" pitchFamily="34" charset="0"/>
                <a:cs typeface="Verdana" pitchFamily="34" charset="0"/>
              </a:rPr>
              <a:t>May be customized for specific targeted audiences.</a:t>
            </a:r>
          </a:p>
          <a:p>
            <a:pPr marL="109538" indent="-109538">
              <a:spcBef>
                <a:spcPts val="0"/>
              </a:spcBef>
              <a:buFont typeface="Arial" pitchFamily="34" charset="0"/>
              <a:buChar char="•"/>
              <a:defRPr/>
            </a:pPr>
            <a:endParaRPr lang="en-US" sz="1400" dirty="0" smtClean="0">
              <a:solidFill>
                <a:srgbClr val="0960A8"/>
              </a:solidFill>
              <a:latin typeface="Verdana" pitchFamily="34" charset="0"/>
              <a:ea typeface="Verdana" pitchFamily="34" charset="0"/>
              <a:cs typeface="Verdana" pitchFamily="34" charset="0"/>
            </a:endParaRPr>
          </a:p>
          <a:p>
            <a:pPr marL="171450" indent="-171450">
              <a:spcBef>
                <a:spcPts val="0"/>
              </a:spcBef>
              <a:buFont typeface="Arial" pitchFamily="34" charset="0"/>
              <a:buChar char="•"/>
              <a:defRPr/>
            </a:pPr>
            <a:r>
              <a:rPr lang="en-US" sz="1400" dirty="0" smtClean="0">
                <a:solidFill>
                  <a:srgbClr val="0960A8"/>
                </a:solidFill>
                <a:latin typeface="Verdana" pitchFamily="34" charset="0"/>
                <a:ea typeface="Verdana" pitchFamily="34" charset="0"/>
                <a:cs typeface="Verdana" pitchFamily="34" charset="0"/>
              </a:rPr>
              <a:t>May be used to supplement Basic Course, or for independent self-instruction</a:t>
            </a:r>
          </a:p>
          <a:p>
            <a:pPr marL="109538" indent="-109538">
              <a:spcBef>
                <a:spcPts val="0"/>
              </a:spcBef>
              <a:buFont typeface="Arial" pitchFamily="34" charset="0"/>
              <a:buChar char="•"/>
              <a:defRPr/>
            </a:pPr>
            <a:endParaRPr lang="en-US" sz="1400" dirty="0">
              <a:solidFill>
                <a:srgbClr val="0960A8"/>
              </a:solidFill>
              <a:latin typeface="Verdana" pitchFamily="34" charset="0"/>
              <a:ea typeface="Verdana" pitchFamily="34" charset="0"/>
              <a:cs typeface="Verdana" pitchFamily="34" charset="0"/>
            </a:endParaRPr>
          </a:p>
        </p:txBody>
      </p:sp>
      <p:sp>
        <p:nvSpPr>
          <p:cNvPr id="25" name="Plus 24"/>
          <p:cNvSpPr/>
          <p:nvPr/>
        </p:nvSpPr>
        <p:spPr bwMode="auto">
          <a:xfrm>
            <a:off x="2804539" y="1416827"/>
            <a:ext cx="521465" cy="543657"/>
          </a:xfrm>
          <a:prstGeom prst="mathPlus">
            <a:avLst/>
          </a:prstGeom>
          <a:gradFill flip="none" rotWithShape="1">
            <a:gsLst>
              <a:gs pos="5000">
                <a:schemeClr val="accent2"/>
              </a:gs>
              <a:gs pos="95000">
                <a:schemeClr val="accent1"/>
              </a:gs>
            </a:gsLst>
            <a:lin ang="16200000" scaled="0"/>
            <a:tileRect/>
          </a:gradFill>
          <a:ln w="3175" cap="flat"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smtClean="0">
              <a:latin typeface="Neo Sans Intel" pitchFamily="34" charset="0"/>
              <a:cs typeface="Arial" pitchFamily="34" charset="0"/>
            </a:endParaRPr>
          </a:p>
        </p:txBody>
      </p:sp>
      <p:pic>
        <p:nvPicPr>
          <p:cNvPr id="11" name="Picture 10" descr="shap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029368" cy="823965"/>
          </a:xfrm>
          <a:prstGeom prst="rect">
            <a:avLst/>
          </a:prstGeom>
        </p:spPr>
      </p:pic>
      <p:sp>
        <p:nvSpPr>
          <p:cNvPr id="12" name="TextBox 11"/>
          <p:cNvSpPr txBox="1"/>
          <p:nvPr/>
        </p:nvSpPr>
        <p:spPr>
          <a:xfrm>
            <a:off x="231112" y="50249"/>
            <a:ext cx="4190163" cy="677108"/>
          </a:xfrm>
          <a:prstGeom prst="rect">
            <a:avLst/>
          </a:prstGeom>
          <a:noFill/>
        </p:spPr>
        <p:txBody>
          <a:bodyPr wrap="square" rtlCol="0">
            <a:spAutoFit/>
          </a:bodyPr>
          <a:lstStyle/>
          <a:p>
            <a:r>
              <a:rPr lang="en-US" sz="1400" dirty="0" smtClean="0">
                <a:solidFill>
                  <a:schemeClr val="bg1"/>
                </a:solidFill>
                <a:latin typeface="+mn-lt"/>
              </a:rPr>
              <a:t>Intel® Easy Steps</a:t>
            </a:r>
          </a:p>
          <a:p>
            <a:r>
              <a:rPr lang="en-US" sz="2400" dirty="0" smtClean="0">
                <a:solidFill>
                  <a:schemeClr val="bg1"/>
                </a:solidFill>
                <a:latin typeface="+mn-lt"/>
              </a:rPr>
              <a:t>Program Components</a:t>
            </a:r>
          </a:p>
        </p:txBody>
      </p:sp>
      <p:sp>
        <p:nvSpPr>
          <p:cNvPr id="13" name="TextBox 12"/>
          <p:cNvSpPr txBox="1"/>
          <p:nvPr/>
        </p:nvSpPr>
        <p:spPr>
          <a:xfrm>
            <a:off x="2763303" y="1818763"/>
            <a:ext cx="612941" cy="400110"/>
          </a:xfrm>
          <a:prstGeom prst="rect">
            <a:avLst/>
          </a:prstGeom>
          <a:noFill/>
        </p:spPr>
        <p:txBody>
          <a:bodyPr wrap="square" rtlCol="0">
            <a:spAutoFit/>
          </a:bodyPr>
          <a:lstStyle/>
          <a:p>
            <a:pPr algn="ctr"/>
            <a:r>
              <a:rPr lang="en-US" sz="2000" dirty="0" smtClean="0">
                <a:solidFill>
                  <a:srgbClr val="0070C0"/>
                </a:solidFill>
                <a:latin typeface="Brush Script MT" pitchFamily="66" charset="0"/>
              </a:rPr>
              <a:t>plus</a:t>
            </a:r>
          </a:p>
        </p:txBody>
      </p:sp>
      <p:grpSp>
        <p:nvGrpSpPr>
          <p:cNvPr id="14" name="Group 13"/>
          <p:cNvGrpSpPr/>
          <p:nvPr/>
        </p:nvGrpSpPr>
        <p:grpSpPr>
          <a:xfrm>
            <a:off x="271661" y="1028954"/>
            <a:ext cx="2498982" cy="1283179"/>
            <a:chOff x="-21436" y="48243"/>
            <a:chExt cx="2498982" cy="1283179"/>
          </a:xfrm>
        </p:grpSpPr>
        <p:sp>
          <p:nvSpPr>
            <p:cNvPr id="16" name="Rounded Rectangle 15"/>
            <p:cNvSpPr/>
            <p:nvPr/>
          </p:nvSpPr>
          <p:spPr>
            <a:xfrm>
              <a:off x="-21436" y="48243"/>
              <a:ext cx="2491286" cy="1283179"/>
            </a:xfrm>
            <a:prstGeom prst="roundRect">
              <a:avLst/>
            </a:prstGeom>
          </p:spPr>
          <p:style>
            <a:lnRef idx="0">
              <a:schemeClr val="accent1"/>
            </a:lnRef>
            <a:fillRef idx="3">
              <a:schemeClr val="accent1"/>
            </a:fillRef>
            <a:effectRef idx="3">
              <a:schemeClr val="accent1"/>
            </a:effectRef>
            <a:fontRef idx="minor">
              <a:schemeClr val="lt1"/>
            </a:fontRef>
          </p:style>
        </p:sp>
        <p:sp>
          <p:nvSpPr>
            <p:cNvPr id="18" name="Rounded Rectangle 4"/>
            <p:cNvSpPr/>
            <p:nvPr/>
          </p:nvSpPr>
          <p:spPr>
            <a:xfrm>
              <a:off x="111540" y="110883"/>
              <a:ext cx="2366006" cy="11578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lvl="0" algn="ctr" defTabSz="488950" rtl="0">
                <a:spcBef>
                  <a:spcPct val="0"/>
                </a:spcBef>
                <a:spcAft>
                  <a:spcPts val="0"/>
                </a:spcAft>
              </a:pPr>
              <a:r>
                <a:rPr lang="en-US" sz="1100" b="0" kern="1200" dirty="0" smtClean="0">
                  <a:latin typeface="+mn-lt"/>
                </a:rPr>
                <a:t>Intel Easy Steps</a:t>
              </a:r>
            </a:p>
            <a:p>
              <a:pPr lvl="0" algn="ctr" defTabSz="488950" rtl="0">
                <a:spcBef>
                  <a:spcPct val="0"/>
                </a:spcBef>
                <a:spcAft>
                  <a:spcPts val="0"/>
                </a:spcAft>
              </a:pPr>
              <a:r>
                <a:rPr lang="en-US" sz="2000" b="1" kern="1200" dirty="0" smtClean="0">
                  <a:latin typeface="+mn-lt"/>
                </a:rPr>
                <a:t>Basic Course</a:t>
              </a:r>
            </a:p>
            <a:p>
              <a:pPr lvl="0" algn="ctr" defTabSz="488950" rtl="0">
                <a:spcBef>
                  <a:spcPct val="0"/>
                </a:spcBef>
                <a:spcAft>
                  <a:spcPts val="0"/>
                </a:spcAft>
              </a:pPr>
              <a:r>
                <a:rPr lang="en-US" sz="1200" dirty="0" smtClean="0"/>
                <a:t>(facilitated course)</a:t>
              </a:r>
              <a:endParaRPr lang="en-US" sz="1200" kern="1200" dirty="0">
                <a:latin typeface="+mn-lt"/>
              </a:endParaRPr>
            </a:p>
          </p:txBody>
        </p:sp>
      </p:grpSp>
      <p:sp>
        <p:nvSpPr>
          <p:cNvPr id="21" name="Rounded Rectangle 20"/>
          <p:cNvSpPr/>
          <p:nvPr/>
        </p:nvSpPr>
        <p:spPr>
          <a:xfrm>
            <a:off x="3408428" y="1050726"/>
            <a:ext cx="2491286" cy="1257177"/>
          </a:xfrm>
          <a:prstGeom prst="roundRect">
            <a:avLst/>
          </a:prstGeom>
          <a:solidFill>
            <a:srgbClr val="009999"/>
          </a:solidFill>
        </p:spPr>
        <p:style>
          <a:lnRef idx="0">
            <a:schemeClr val="accent1"/>
          </a:lnRef>
          <a:fillRef idx="3">
            <a:schemeClr val="accent1"/>
          </a:fillRef>
          <a:effectRef idx="3">
            <a:schemeClr val="accent1"/>
          </a:effectRef>
          <a:fontRef idx="minor">
            <a:schemeClr val="lt1"/>
          </a:fontRef>
        </p:style>
        <p:txBody>
          <a:bodyPr anchor="t"/>
          <a:lstStyle/>
          <a:p>
            <a:pPr algn="ctr"/>
            <a:endParaRPr lang="en-US" sz="1200" dirty="0" smtClean="0"/>
          </a:p>
          <a:p>
            <a:pPr algn="ctr"/>
            <a:r>
              <a:rPr lang="en-US" sz="1200" dirty="0" smtClean="0"/>
              <a:t>Intel Easy Steps</a:t>
            </a:r>
          </a:p>
          <a:p>
            <a:pPr algn="ctr"/>
            <a:r>
              <a:rPr lang="en-US" sz="2000" b="1" dirty="0" smtClean="0"/>
              <a:t>Activity Cards</a:t>
            </a:r>
          </a:p>
          <a:p>
            <a:pPr algn="ctr"/>
            <a:r>
              <a:rPr lang="en-US" sz="1200" dirty="0" smtClean="0"/>
              <a:t>(self-instruction)</a:t>
            </a:r>
            <a:endParaRPr lang="en-US" sz="1200" dirty="0"/>
          </a:p>
        </p:txBody>
      </p:sp>
      <p:sp>
        <p:nvSpPr>
          <p:cNvPr id="29" name="Plus 28"/>
          <p:cNvSpPr/>
          <p:nvPr/>
        </p:nvSpPr>
        <p:spPr bwMode="auto">
          <a:xfrm>
            <a:off x="5941303" y="1428548"/>
            <a:ext cx="521465" cy="543657"/>
          </a:xfrm>
          <a:prstGeom prst="mathPlus">
            <a:avLst/>
          </a:prstGeom>
          <a:gradFill flip="none" rotWithShape="1">
            <a:gsLst>
              <a:gs pos="5000">
                <a:schemeClr val="accent2"/>
              </a:gs>
              <a:gs pos="95000">
                <a:schemeClr val="accent1"/>
              </a:gs>
            </a:gsLst>
            <a:lin ang="16200000" scaled="0"/>
            <a:tileRect/>
          </a:gradFill>
          <a:ln w="3175" cap="flat"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smtClean="0">
              <a:latin typeface="Neo Sans Intel" pitchFamily="34" charset="0"/>
              <a:cs typeface="Arial" pitchFamily="34" charset="0"/>
            </a:endParaRPr>
          </a:p>
        </p:txBody>
      </p:sp>
      <p:sp>
        <p:nvSpPr>
          <p:cNvPr id="30" name="TextBox 29"/>
          <p:cNvSpPr txBox="1"/>
          <p:nvPr/>
        </p:nvSpPr>
        <p:spPr>
          <a:xfrm>
            <a:off x="5900063" y="1830489"/>
            <a:ext cx="612941" cy="400110"/>
          </a:xfrm>
          <a:prstGeom prst="rect">
            <a:avLst/>
          </a:prstGeom>
          <a:noFill/>
        </p:spPr>
        <p:txBody>
          <a:bodyPr wrap="square" rtlCol="0">
            <a:spAutoFit/>
          </a:bodyPr>
          <a:lstStyle/>
          <a:p>
            <a:pPr algn="ctr"/>
            <a:r>
              <a:rPr lang="en-US" sz="2000" dirty="0" smtClean="0">
                <a:solidFill>
                  <a:srgbClr val="0070C0"/>
                </a:solidFill>
                <a:latin typeface="Brush Script MT" pitchFamily="66" charset="0"/>
              </a:rPr>
              <a:t>plus</a:t>
            </a:r>
          </a:p>
        </p:txBody>
      </p:sp>
      <p:sp>
        <p:nvSpPr>
          <p:cNvPr id="31" name="Rounded Rectangle 30"/>
          <p:cNvSpPr/>
          <p:nvPr/>
        </p:nvSpPr>
        <p:spPr>
          <a:xfrm>
            <a:off x="6466699" y="2322851"/>
            <a:ext cx="2457919" cy="3768131"/>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109538" indent="-109538">
              <a:spcBef>
                <a:spcPts val="0"/>
              </a:spcBef>
              <a:buFont typeface="Arial" pitchFamily="34" charset="0"/>
              <a:buChar char="•"/>
              <a:defRPr/>
            </a:pPr>
            <a:r>
              <a:rPr lang="en-US" sz="1400" dirty="0" smtClean="0">
                <a:solidFill>
                  <a:srgbClr val="0070C0"/>
                </a:solidFill>
              </a:rPr>
              <a:t>Supports: Basic Course and Activity Cards</a:t>
            </a:r>
          </a:p>
          <a:p>
            <a:pPr marL="109538" indent="-109538">
              <a:spcBef>
                <a:spcPts val="0"/>
              </a:spcBef>
              <a:buFont typeface="Arial" pitchFamily="34" charset="0"/>
              <a:buChar char="•"/>
              <a:defRPr/>
            </a:pPr>
            <a:endParaRPr lang="en-US" sz="1400" dirty="0" smtClean="0">
              <a:solidFill>
                <a:srgbClr val="0070C0"/>
              </a:solidFill>
            </a:endParaRPr>
          </a:p>
          <a:p>
            <a:pPr marL="109538" indent="-109538">
              <a:spcBef>
                <a:spcPts val="0"/>
              </a:spcBef>
              <a:buFont typeface="Arial" pitchFamily="34" charset="0"/>
              <a:buChar char="•"/>
              <a:defRPr/>
            </a:pPr>
            <a:r>
              <a:rPr lang="en-US" sz="1400" dirty="0" smtClean="0">
                <a:solidFill>
                  <a:srgbClr val="0070C0"/>
                </a:solidFill>
              </a:rPr>
              <a:t>Provides step-by-step instructions for hundreds of SW productivity tasks in user-friendly, non-technical language. </a:t>
            </a:r>
          </a:p>
          <a:p>
            <a:pPr marL="109538" indent="-109538">
              <a:spcBef>
                <a:spcPts val="0"/>
              </a:spcBef>
              <a:buFont typeface="Arial" pitchFamily="34" charset="0"/>
              <a:buChar char="•"/>
              <a:defRPr/>
            </a:pPr>
            <a:endParaRPr lang="en-US" sz="1400" dirty="0" smtClean="0">
              <a:solidFill>
                <a:srgbClr val="0070C0"/>
              </a:solidFill>
            </a:endParaRPr>
          </a:p>
          <a:p>
            <a:pPr marL="109538" indent="-109538">
              <a:spcBef>
                <a:spcPts val="0"/>
              </a:spcBef>
              <a:buFont typeface="Arial" pitchFamily="34" charset="0"/>
              <a:buChar char="•"/>
              <a:defRPr/>
            </a:pPr>
            <a:r>
              <a:rPr lang="en-US" sz="1400" dirty="0" smtClean="0">
                <a:solidFill>
                  <a:srgbClr val="0070C0"/>
                </a:solidFill>
              </a:rPr>
              <a:t>Visual images accompany each step to show how it's done</a:t>
            </a:r>
            <a:r>
              <a:rPr lang="en-US" sz="1400" dirty="0" smtClean="0"/>
              <a:t>.</a:t>
            </a:r>
            <a:endParaRPr lang="en-US" sz="1400" dirty="0" smtClean="0">
              <a:solidFill>
                <a:srgbClr val="0960A8"/>
              </a:solidFill>
              <a:latin typeface="Verdana" pitchFamily="34" charset="0"/>
              <a:ea typeface="Verdana" pitchFamily="34" charset="0"/>
              <a:cs typeface="Verdana" pitchFamily="34" charset="0"/>
            </a:endParaRPr>
          </a:p>
        </p:txBody>
      </p:sp>
      <p:sp>
        <p:nvSpPr>
          <p:cNvPr id="32" name="Rounded Rectangle 31"/>
          <p:cNvSpPr/>
          <p:nvPr/>
        </p:nvSpPr>
        <p:spPr>
          <a:xfrm>
            <a:off x="6494844" y="1042358"/>
            <a:ext cx="2491286" cy="1257177"/>
          </a:xfrm>
          <a:prstGeom prst="round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anchor="t"/>
          <a:lstStyle/>
          <a:p>
            <a:pPr algn="ctr"/>
            <a:endParaRPr lang="en-US" sz="1200" dirty="0" smtClean="0"/>
          </a:p>
          <a:p>
            <a:pPr algn="ctr"/>
            <a:r>
              <a:rPr lang="en-US" sz="1200" dirty="0" smtClean="0"/>
              <a:t>Intel Education</a:t>
            </a:r>
          </a:p>
          <a:p>
            <a:pPr algn="ctr"/>
            <a:r>
              <a:rPr lang="en-US" sz="2000" b="1" dirty="0" smtClean="0"/>
              <a:t>Help Guide</a:t>
            </a:r>
            <a:r>
              <a:rPr lang="en-US" sz="1400" b="1" dirty="0" smtClean="0"/>
              <a:t>*</a:t>
            </a:r>
          </a:p>
          <a:p>
            <a:pPr algn="ctr"/>
            <a:r>
              <a:rPr lang="en-US" sz="1200" dirty="0" smtClean="0"/>
              <a:t>(self-instruction)</a:t>
            </a:r>
            <a:endParaRPr lang="en-US" sz="1200" dirty="0"/>
          </a:p>
        </p:txBody>
      </p:sp>
      <p:sp>
        <p:nvSpPr>
          <p:cNvPr id="19" name="Rectangle 18"/>
          <p:cNvSpPr/>
          <p:nvPr/>
        </p:nvSpPr>
        <p:spPr>
          <a:xfrm>
            <a:off x="2607535" y="6432725"/>
            <a:ext cx="4572000" cy="307777"/>
          </a:xfrm>
          <a:prstGeom prst="rect">
            <a:avLst/>
          </a:prstGeom>
          <a:solidFill>
            <a:schemeClr val="bg1"/>
          </a:solidFill>
          <a:ln>
            <a:solidFill>
              <a:srgbClr val="0071C5"/>
            </a:solidFill>
          </a:ln>
        </p:spPr>
        <p:txBody>
          <a:bodyPr wrap="square">
            <a:spAutoFit/>
          </a:bodyPr>
          <a:lstStyle/>
          <a:p>
            <a:r>
              <a:rPr lang="en-US" sz="1400" dirty="0" smtClean="0">
                <a:solidFill>
                  <a:srgbClr val="0070C0"/>
                </a:solidFill>
              </a:rPr>
              <a:t>* See:  </a:t>
            </a:r>
            <a:r>
              <a:rPr lang="en-US" sz="1400" dirty="0" smtClean="0">
                <a:solidFill>
                  <a:schemeClr val="bg1"/>
                </a:solidFill>
                <a:hlinkClick r:id="rId3"/>
              </a:rPr>
              <a:t>http://www.intel.com/education/helpguide</a:t>
            </a:r>
            <a:endParaRPr lang="en-US" sz="1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solidFill>
                <a:srgbClr val="0070C0"/>
              </a:solidFill>
            </a:endParaRPr>
          </a:p>
          <a:p>
            <a:pPr algn="ctr"/>
            <a:endParaRPr lang="en-US" dirty="0" smtClean="0">
              <a:solidFill>
                <a:srgbClr val="0070C0"/>
              </a:solidFill>
            </a:endParaRPr>
          </a:p>
          <a:p>
            <a:pPr algn="ctr">
              <a:spcBef>
                <a:spcPts val="0"/>
              </a:spcBef>
            </a:pPr>
            <a:endParaRPr lang="en-US" dirty="0" smtClean="0">
              <a:solidFill>
                <a:srgbClr val="0070C0"/>
              </a:solidFill>
            </a:endParaRPr>
          </a:p>
          <a:p>
            <a:pPr algn="ctr">
              <a:spcBef>
                <a:spcPts val="0"/>
              </a:spcBef>
            </a:pPr>
            <a:endParaRPr lang="en-US" dirty="0">
              <a:solidFill>
                <a:srgbClr val="0070C0"/>
              </a:solidFill>
            </a:endParaRPr>
          </a:p>
          <a:p>
            <a:pPr algn="ctr">
              <a:spcBef>
                <a:spcPts val="0"/>
              </a:spcBef>
            </a:pPr>
            <a:r>
              <a:rPr lang="en-US" dirty="0" smtClean="0">
                <a:solidFill>
                  <a:srgbClr val="0070C0"/>
                </a:solidFill>
              </a:rPr>
              <a:t>Intel® Easy Steps </a:t>
            </a:r>
          </a:p>
          <a:p>
            <a:pPr algn="ctr">
              <a:spcBef>
                <a:spcPts val="0"/>
              </a:spcBef>
            </a:pPr>
            <a:r>
              <a:rPr lang="en-US" sz="3200" b="1" dirty="0" smtClean="0">
                <a:solidFill>
                  <a:srgbClr val="0070C0"/>
                </a:solidFill>
              </a:rPr>
              <a:t>Basic Course</a:t>
            </a:r>
            <a:endParaRPr lang="en-US" sz="3200" b="1" dirty="0">
              <a:solidFill>
                <a:srgbClr val="0070C0"/>
              </a:solidFill>
            </a:endParaRPr>
          </a:p>
        </p:txBody>
      </p:sp>
    </p:spTree>
    <p:extLst>
      <p:ext uri="{BB962C8B-B14F-4D97-AF65-F5344CB8AC3E}">
        <p14:creationId xmlns:p14="http://schemas.microsoft.com/office/powerpoint/2010/main" val="10471688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1987" y="914406"/>
          <a:ext cx="8450661" cy="4831654"/>
        </p:xfrm>
        <a:graphic>
          <a:graphicData uri="http://schemas.openxmlformats.org/drawingml/2006/table">
            <a:tbl>
              <a:tblPr/>
              <a:tblGrid>
                <a:gridCol w="758318"/>
                <a:gridCol w="3519177"/>
                <a:gridCol w="4173166"/>
              </a:tblGrid>
              <a:tr h="291396">
                <a:tc>
                  <a:txBody>
                    <a:bodyPr/>
                    <a:lstStyle/>
                    <a:p>
                      <a:pPr marL="0" marR="0">
                        <a:lnSpc>
                          <a:spcPct val="115000"/>
                        </a:lnSpc>
                        <a:spcBef>
                          <a:spcPts val="0"/>
                        </a:spcBef>
                        <a:spcAft>
                          <a:spcPts val="0"/>
                        </a:spcAft>
                      </a:pPr>
                      <a:r>
                        <a:rPr lang="en-US" sz="1100" b="1" dirty="0">
                          <a:latin typeface="+mn-lt"/>
                          <a:ea typeface="Calibri"/>
                          <a:cs typeface="Times New Roman"/>
                        </a:rPr>
                        <a:t>Module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mn-lt"/>
                          <a:ea typeface="Calibri"/>
                          <a:cs typeface="Times New Roman"/>
                        </a:rPr>
                        <a:t>Title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mn-lt"/>
                          <a:ea typeface="Calibri"/>
                          <a:cs typeface="Times New Roman"/>
                        </a:rPr>
                        <a:t>Activity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gridSpan="3">
                  <a:txBody>
                    <a:bodyPr/>
                    <a:lstStyle/>
                    <a:p>
                      <a:pPr marL="0" marR="0">
                        <a:lnSpc>
                          <a:spcPct val="115000"/>
                        </a:lnSpc>
                        <a:spcBef>
                          <a:spcPts val="0"/>
                        </a:spcBef>
                        <a:spcAft>
                          <a:spcPts val="0"/>
                        </a:spcAft>
                      </a:pPr>
                      <a:r>
                        <a:rPr lang="en-US" sz="1400" b="1" dirty="0">
                          <a:solidFill>
                            <a:schemeClr val="accent1">
                              <a:lumMod val="75000"/>
                            </a:schemeClr>
                          </a:solidFill>
                          <a:latin typeface="+mn-lt"/>
                          <a:ea typeface="Calibri"/>
                          <a:cs typeface="Times New Roman"/>
                        </a:rPr>
                        <a:t>PART </a:t>
                      </a:r>
                      <a:r>
                        <a:rPr lang="en-US" sz="1400" b="1" dirty="0" smtClean="0">
                          <a:solidFill>
                            <a:schemeClr val="accent1">
                              <a:lumMod val="75000"/>
                            </a:schemeClr>
                          </a:solidFill>
                          <a:latin typeface="+mn-lt"/>
                          <a:ea typeface="Calibri"/>
                          <a:cs typeface="Times New Roman"/>
                        </a:rPr>
                        <a:t>1 - Learning New Skills</a:t>
                      </a:r>
                      <a:endParaRPr lang="en-US" sz="1400" dirty="0">
                        <a:solidFill>
                          <a:schemeClr val="accent1">
                            <a:lumMod val="75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Introducing Computers and Operating Systems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Basic </a:t>
                      </a:r>
                      <a:r>
                        <a:rPr lang="en-US" sz="1100" dirty="0" smtClean="0">
                          <a:latin typeface="+mn-lt"/>
                          <a:ea typeface="Calibri"/>
                          <a:cs typeface="Times New Roman"/>
                        </a:rPr>
                        <a:t>PC operations</a:t>
                      </a:r>
                      <a:r>
                        <a:rPr lang="en-US" sz="1100" dirty="0">
                          <a:latin typeface="+mn-lt"/>
                          <a:ea typeface="Calibri"/>
                          <a:cs typeface="Times New Roman"/>
                        </a:rPr>
                        <a:t>, create files, keyboarding, </a:t>
                      </a:r>
                      <a:r>
                        <a:rPr lang="en-US" sz="1100" dirty="0" smtClean="0">
                          <a:latin typeface="+mn-lt"/>
                          <a:ea typeface="Calibri"/>
                          <a:cs typeface="Times New Roman"/>
                        </a:rPr>
                        <a:t>Notepad</a:t>
                      </a:r>
                      <a:endParaRPr lang="en-US" sz="11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Introducing Internet and Email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Internet search, browsing, create and use email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Introducing Word Processing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Explore WP; create flyer, resume, greeting Card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Introducing Spreadsheets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Explore Spreadsheet; create budget, address book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Introducing Multimedia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Explore PPT; create presentation, add graphics, media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gridSpan="3">
                  <a:txBody>
                    <a:bodyPr/>
                    <a:lstStyle/>
                    <a:p>
                      <a:pPr marL="0" marR="0">
                        <a:lnSpc>
                          <a:spcPct val="115000"/>
                        </a:lnSpc>
                        <a:spcBef>
                          <a:spcPts val="0"/>
                        </a:spcBef>
                        <a:spcAft>
                          <a:spcPts val="0"/>
                        </a:spcAft>
                      </a:pPr>
                      <a:r>
                        <a:rPr lang="en-US" sz="1400" b="1" dirty="0">
                          <a:solidFill>
                            <a:schemeClr val="accent1">
                              <a:lumMod val="75000"/>
                            </a:schemeClr>
                          </a:solidFill>
                          <a:latin typeface="+mn-lt"/>
                          <a:ea typeface="Calibri"/>
                          <a:cs typeface="Times New Roman"/>
                        </a:rPr>
                        <a:t>PART </a:t>
                      </a:r>
                      <a:r>
                        <a:rPr lang="en-US" sz="1400" b="1" dirty="0" smtClean="0">
                          <a:solidFill>
                            <a:schemeClr val="accent1">
                              <a:lumMod val="75000"/>
                            </a:schemeClr>
                          </a:solidFill>
                          <a:latin typeface="+mn-lt"/>
                          <a:ea typeface="Calibri"/>
                          <a:cs typeface="Times New Roman"/>
                        </a:rPr>
                        <a:t>2 - Applying Skills to Business and Entrepreneurship</a:t>
                      </a:r>
                      <a:endParaRPr lang="en-US" sz="1400" dirty="0">
                        <a:solidFill>
                          <a:schemeClr val="accent1">
                            <a:lumMod val="75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Introduction to Entrepreneurship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Mind Map (business ideas) via PPT and Graphics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Money Management &amp; Finances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Start-up Costs and Cash Flow, sharing thru Skype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Developing a Marketing Plan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Mkt. Plan presentation, communicate via email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Branding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logo, letterhead, business cards, email signature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Marketing Material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brochure, catalogue; communicate via Skype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Online Marketing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web site, use social media (FB) to communicate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Collecting Feedback Online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survey (Google Docs), share via Skype Share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gridSpan="3">
                  <a:txBody>
                    <a:bodyPr/>
                    <a:lstStyle/>
                    <a:p>
                      <a:pPr marL="0" marR="0">
                        <a:lnSpc>
                          <a:spcPct val="115000"/>
                        </a:lnSpc>
                        <a:spcBef>
                          <a:spcPts val="0"/>
                        </a:spcBef>
                        <a:spcAft>
                          <a:spcPts val="0"/>
                        </a:spcAft>
                      </a:pPr>
                      <a:r>
                        <a:rPr lang="en-US" sz="1400" b="1" dirty="0">
                          <a:solidFill>
                            <a:schemeClr val="accent1">
                              <a:lumMod val="75000"/>
                            </a:schemeClr>
                          </a:solidFill>
                          <a:latin typeface="+mn-lt"/>
                          <a:ea typeface="Calibri"/>
                          <a:cs typeface="Times New Roman"/>
                        </a:rPr>
                        <a:t>PART </a:t>
                      </a:r>
                      <a:r>
                        <a:rPr lang="en-US" sz="1400" b="1" dirty="0" smtClean="0">
                          <a:solidFill>
                            <a:schemeClr val="accent1">
                              <a:lumMod val="75000"/>
                            </a:schemeClr>
                          </a:solidFill>
                          <a:latin typeface="+mn-lt"/>
                          <a:ea typeface="Calibri"/>
                          <a:cs typeface="Times New Roman"/>
                        </a:rPr>
                        <a:t>3 - Showcasing Your Work</a:t>
                      </a:r>
                      <a:endParaRPr lang="en-US" sz="1400" dirty="0">
                        <a:solidFill>
                          <a:schemeClr val="accent1">
                            <a:lumMod val="75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Developing a Product Portfolio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Prepare presentation using PPT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Showcase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Present your PTT presentation showing your work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979525" y="5767751"/>
            <a:ext cx="4933741" cy="307777"/>
          </a:xfrm>
          <a:prstGeom prst="rect">
            <a:avLst/>
          </a:prstGeom>
          <a:noFill/>
        </p:spPr>
        <p:txBody>
          <a:bodyPr wrap="square" rtlCol="0">
            <a:spAutoFit/>
          </a:bodyPr>
          <a:lstStyle/>
          <a:p>
            <a:pPr algn="ctr"/>
            <a:r>
              <a:rPr lang="en-US" sz="1400" dirty="0" smtClean="0">
                <a:latin typeface="+mn-lt"/>
              </a:rPr>
              <a:t>Supported by Intel® Education Help Guide</a:t>
            </a:r>
          </a:p>
        </p:txBody>
      </p:sp>
      <p:sp>
        <p:nvSpPr>
          <p:cNvPr id="7" name="Rectangle 6"/>
          <p:cNvSpPr/>
          <p:nvPr/>
        </p:nvSpPr>
        <p:spPr>
          <a:xfrm>
            <a:off x="2346240" y="5989710"/>
            <a:ext cx="4767977" cy="553998"/>
          </a:xfrm>
          <a:prstGeom prst="rect">
            <a:avLst/>
          </a:prstGeom>
        </p:spPr>
        <p:txBody>
          <a:bodyPr wrap="square">
            <a:spAutoFit/>
          </a:bodyPr>
          <a:lstStyle/>
          <a:p>
            <a:r>
              <a:rPr lang="en-US" sz="1400" dirty="0" smtClean="0">
                <a:hlinkClick r:id="rId2"/>
              </a:rPr>
              <a:t>http://www.intel.com/education/helpguide/index.htm</a:t>
            </a:r>
            <a:endParaRPr lang="en-US" sz="1400" dirty="0" smtClean="0"/>
          </a:p>
          <a:p>
            <a:endParaRPr lang="en-US" sz="1600" dirty="0"/>
          </a:p>
        </p:txBody>
      </p:sp>
      <p:pic>
        <p:nvPicPr>
          <p:cNvPr id="8" name="Picture 7" descr="shap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5029368" cy="834013"/>
          </a:xfrm>
          <a:prstGeom prst="rect">
            <a:avLst/>
          </a:prstGeom>
        </p:spPr>
      </p:pic>
      <p:sp>
        <p:nvSpPr>
          <p:cNvPr id="9" name="Rectangle 8"/>
          <p:cNvSpPr/>
          <p:nvPr/>
        </p:nvSpPr>
        <p:spPr>
          <a:xfrm>
            <a:off x="366832" y="99582"/>
            <a:ext cx="4572000" cy="677108"/>
          </a:xfrm>
          <a:prstGeom prst="rect">
            <a:avLst/>
          </a:prstGeom>
        </p:spPr>
        <p:txBody>
          <a:bodyPr>
            <a:spAutoFit/>
          </a:bodyPr>
          <a:lstStyle/>
          <a:p>
            <a:r>
              <a:rPr lang="en-US" sz="1400" dirty="0" smtClean="0">
                <a:solidFill>
                  <a:schemeClr val="bg1"/>
                </a:solidFill>
              </a:rPr>
              <a:t>Intel® Easy Steps </a:t>
            </a:r>
            <a:r>
              <a:rPr lang="en-US" sz="1400" b="1" dirty="0" smtClean="0">
                <a:solidFill>
                  <a:schemeClr val="bg1"/>
                </a:solidFill>
              </a:rPr>
              <a:t>Basic Course</a:t>
            </a:r>
            <a:br>
              <a:rPr lang="en-US" sz="1400" b="1" dirty="0" smtClean="0">
                <a:solidFill>
                  <a:schemeClr val="bg1"/>
                </a:solidFill>
              </a:rPr>
            </a:br>
            <a:r>
              <a:rPr lang="en-US" sz="2400" dirty="0" smtClean="0">
                <a:solidFill>
                  <a:schemeClr val="bg1"/>
                </a:solidFill>
              </a:rPr>
              <a:t>Content</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 36"/>
          <p:cNvGraphicFramePr/>
          <p:nvPr/>
        </p:nvGraphicFramePr>
        <p:xfrm>
          <a:off x="1524000" y="15477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TextBox 37"/>
          <p:cNvSpPr txBox="1"/>
          <p:nvPr/>
        </p:nvSpPr>
        <p:spPr>
          <a:xfrm>
            <a:off x="3135086" y="1979524"/>
            <a:ext cx="773723" cy="646331"/>
          </a:xfrm>
          <a:prstGeom prst="rect">
            <a:avLst/>
          </a:prstGeom>
          <a:solidFill>
            <a:schemeClr val="bg1"/>
          </a:solidFill>
        </p:spPr>
        <p:txBody>
          <a:bodyPr wrap="square" rtlCol="0">
            <a:spAutoFit/>
          </a:bodyPr>
          <a:lstStyle/>
          <a:p>
            <a:endParaRPr lang="en-US" dirty="0" smtClean="0">
              <a:latin typeface="+mn-lt"/>
            </a:endParaRPr>
          </a:p>
          <a:p>
            <a:endParaRPr lang="en-US" dirty="0" err="1" smtClean="0">
              <a:latin typeface="+mn-lt"/>
            </a:endParaRPr>
          </a:p>
        </p:txBody>
      </p:sp>
      <p:sp>
        <p:nvSpPr>
          <p:cNvPr id="39" name="Flowchart: Decision 38"/>
          <p:cNvSpPr/>
          <p:nvPr/>
        </p:nvSpPr>
        <p:spPr bwMode="auto">
          <a:xfrm>
            <a:off x="3818373" y="3034613"/>
            <a:ext cx="1457011" cy="1205802"/>
          </a:xfrm>
          <a:prstGeom prst="flowChartDecision">
            <a:avLst/>
          </a:prstGeom>
          <a:solidFill>
            <a:srgbClr val="009999"/>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400" dirty="0" smtClean="0">
                <a:solidFill>
                  <a:schemeClr val="bg1"/>
                </a:solidFill>
                <a:latin typeface="+mn-lt"/>
                <a:cs typeface="Arial" pitchFamily="34" charset="0"/>
              </a:rPr>
              <a:t>Module</a:t>
            </a:r>
          </a:p>
          <a:p>
            <a:pPr algn="ctr" eaLnBrk="0" hangingPunct="0"/>
            <a:r>
              <a:rPr lang="en-US" sz="1400" dirty="0" smtClean="0">
                <a:solidFill>
                  <a:schemeClr val="bg1"/>
                </a:solidFill>
                <a:latin typeface="+mn-lt"/>
                <a:cs typeface="Arial" pitchFamily="34" charset="0"/>
              </a:rPr>
              <a:t>Structure</a:t>
            </a:r>
          </a:p>
        </p:txBody>
      </p:sp>
      <p:sp>
        <p:nvSpPr>
          <p:cNvPr id="41" name="Rounded Rectangular Callout 40"/>
          <p:cNvSpPr/>
          <p:nvPr/>
        </p:nvSpPr>
        <p:spPr bwMode="auto">
          <a:xfrm>
            <a:off x="5777801" y="1014200"/>
            <a:ext cx="2597272" cy="1024933"/>
          </a:xfrm>
          <a:prstGeom prst="wedgeRoundRectCallout">
            <a:avLst>
              <a:gd name="adj1" fmla="val -70874"/>
              <a:gd name="adj2" fmla="val 44877"/>
              <a:gd name="adj3" fmla="val 16667"/>
            </a:avLst>
          </a:prstGeom>
          <a:solidFill>
            <a:schemeClr val="accent2">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C00000"/>
                </a:solidFill>
                <a:latin typeface="+mn-lt"/>
                <a:cs typeface="Arial" pitchFamily="34" charset="0"/>
              </a:rPr>
              <a:t>Session begins with a</a:t>
            </a:r>
          </a:p>
          <a:p>
            <a:pPr algn="ctr" eaLnBrk="0" hangingPunct="0"/>
            <a:r>
              <a:rPr lang="en-US" sz="1200" b="1" dirty="0" smtClean="0">
                <a:solidFill>
                  <a:srgbClr val="C00000"/>
                </a:solidFill>
                <a:latin typeface="+mn-lt"/>
                <a:cs typeface="Arial" pitchFamily="34" charset="0"/>
              </a:rPr>
              <a:t> technology introduction and</a:t>
            </a:r>
          </a:p>
          <a:p>
            <a:pPr algn="ctr" eaLnBrk="0" hangingPunct="0"/>
            <a:r>
              <a:rPr lang="en-US" sz="1200" b="1" dirty="0" smtClean="0">
                <a:solidFill>
                  <a:srgbClr val="C00000"/>
                </a:solidFill>
                <a:latin typeface="+mn-lt"/>
                <a:cs typeface="Arial" pitchFamily="34" charset="0"/>
              </a:rPr>
              <a:t> “hands on” exploration</a:t>
            </a:r>
          </a:p>
        </p:txBody>
      </p:sp>
      <p:sp>
        <p:nvSpPr>
          <p:cNvPr id="42" name="Rounded Rectangular Callout 41"/>
          <p:cNvSpPr/>
          <p:nvPr/>
        </p:nvSpPr>
        <p:spPr bwMode="auto">
          <a:xfrm>
            <a:off x="7416101" y="2244853"/>
            <a:ext cx="1561644" cy="1880680"/>
          </a:xfrm>
          <a:prstGeom prst="wedgeRoundRectCallout">
            <a:avLst>
              <a:gd name="adj1" fmla="val -84956"/>
              <a:gd name="adj2" fmla="val 1573"/>
              <a:gd name="adj3" fmla="val 16667"/>
            </a:avLst>
          </a:prstGeom>
          <a:solidFill>
            <a:schemeClr val="accent2">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C00000"/>
                </a:solidFill>
                <a:latin typeface="+mn-lt"/>
                <a:cs typeface="Arial" pitchFamily="34" charset="0"/>
              </a:rPr>
              <a:t>Learners engage</a:t>
            </a:r>
          </a:p>
          <a:p>
            <a:pPr algn="ctr" eaLnBrk="0" hangingPunct="0"/>
            <a:r>
              <a:rPr lang="en-US" sz="1200" b="1" dirty="0" smtClean="0">
                <a:solidFill>
                  <a:srgbClr val="C00000"/>
                </a:solidFill>
                <a:latin typeface="+mn-lt"/>
                <a:cs typeface="Arial" pitchFamily="34" charset="0"/>
              </a:rPr>
              <a:t> in a</a:t>
            </a:r>
          </a:p>
          <a:p>
            <a:pPr algn="ctr" eaLnBrk="0" hangingPunct="0"/>
            <a:r>
              <a:rPr lang="en-US" sz="1200" b="1" dirty="0" smtClean="0">
                <a:solidFill>
                  <a:srgbClr val="C00000"/>
                </a:solidFill>
                <a:latin typeface="+mn-lt"/>
                <a:cs typeface="Arial" pitchFamily="34" charset="0"/>
              </a:rPr>
              <a:t>Guided</a:t>
            </a:r>
          </a:p>
          <a:p>
            <a:pPr algn="ctr" eaLnBrk="0" hangingPunct="0"/>
            <a:r>
              <a:rPr lang="en-US" sz="1200" b="1" dirty="0" smtClean="0">
                <a:solidFill>
                  <a:srgbClr val="C00000"/>
                </a:solidFill>
                <a:latin typeface="+mn-lt"/>
                <a:cs typeface="Arial" pitchFamily="34" charset="0"/>
              </a:rPr>
              <a:t>Practice</a:t>
            </a:r>
          </a:p>
          <a:p>
            <a:pPr algn="ctr" eaLnBrk="0" hangingPunct="0"/>
            <a:r>
              <a:rPr lang="en-US" sz="1200" b="1" dirty="0" smtClean="0">
                <a:solidFill>
                  <a:srgbClr val="C00000"/>
                </a:solidFill>
                <a:latin typeface="+mn-lt"/>
                <a:cs typeface="Arial" pitchFamily="34" charset="0"/>
              </a:rPr>
              <a:t>using the</a:t>
            </a:r>
          </a:p>
          <a:p>
            <a:pPr algn="ctr" eaLnBrk="0" hangingPunct="0"/>
            <a:r>
              <a:rPr lang="en-US" sz="1200" b="1" dirty="0" smtClean="0">
                <a:solidFill>
                  <a:srgbClr val="C00000"/>
                </a:solidFill>
                <a:latin typeface="+mn-lt"/>
                <a:cs typeface="Arial" pitchFamily="34" charset="0"/>
              </a:rPr>
              <a:t>technology</a:t>
            </a:r>
          </a:p>
        </p:txBody>
      </p:sp>
      <p:sp>
        <p:nvSpPr>
          <p:cNvPr id="43" name="Rounded Rectangular Callout 42"/>
          <p:cNvSpPr/>
          <p:nvPr/>
        </p:nvSpPr>
        <p:spPr bwMode="auto">
          <a:xfrm>
            <a:off x="6422570" y="4964881"/>
            <a:ext cx="2597272" cy="1024933"/>
          </a:xfrm>
          <a:prstGeom prst="wedgeRoundRectCallout">
            <a:avLst>
              <a:gd name="adj1" fmla="val -56560"/>
              <a:gd name="adj2" fmla="val -34534"/>
              <a:gd name="adj3" fmla="val 16667"/>
            </a:avLst>
          </a:prstGeom>
          <a:solidFill>
            <a:schemeClr val="accent2">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C00000"/>
                </a:solidFill>
                <a:latin typeface="+mn-lt"/>
                <a:cs typeface="Arial" pitchFamily="34" charset="0"/>
              </a:rPr>
              <a:t>Learners complete</a:t>
            </a:r>
          </a:p>
          <a:p>
            <a:pPr algn="ctr" eaLnBrk="0" hangingPunct="0"/>
            <a:r>
              <a:rPr lang="en-US" sz="1200" b="1" i="1" dirty="0" smtClean="0">
                <a:solidFill>
                  <a:srgbClr val="C00000"/>
                </a:solidFill>
                <a:latin typeface="+mn-lt"/>
                <a:cs typeface="Arial" pitchFamily="34" charset="0"/>
              </a:rPr>
              <a:t>at least one </a:t>
            </a:r>
            <a:r>
              <a:rPr lang="en-US" sz="1200" b="1" dirty="0" smtClean="0">
                <a:solidFill>
                  <a:srgbClr val="C00000"/>
                </a:solidFill>
                <a:latin typeface="+mn-lt"/>
                <a:cs typeface="Arial" pitchFamily="34" charset="0"/>
              </a:rPr>
              <a:t>relevant</a:t>
            </a:r>
          </a:p>
          <a:p>
            <a:pPr algn="ctr" eaLnBrk="0" hangingPunct="0"/>
            <a:r>
              <a:rPr lang="en-US" sz="1200" b="1" dirty="0" smtClean="0">
                <a:solidFill>
                  <a:srgbClr val="C00000"/>
                </a:solidFill>
                <a:latin typeface="+mn-lt"/>
                <a:cs typeface="Arial" pitchFamily="34" charset="0"/>
              </a:rPr>
              <a:t>document or activity using</a:t>
            </a:r>
          </a:p>
          <a:p>
            <a:pPr algn="ctr" eaLnBrk="0" hangingPunct="0"/>
            <a:r>
              <a:rPr lang="en-US" sz="1200" b="1" dirty="0" smtClean="0">
                <a:solidFill>
                  <a:srgbClr val="C00000"/>
                </a:solidFill>
                <a:latin typeface="+mn-lt"/>
                <a:cs typeface="Arial" pitchFamily="34" charset="0"/>
              </a:rPr>
              <a:t>the technology</a:t>
            </a:r>
          </a:p>
        </p:txBody>
      </p:sp>
      <p:sp>
        <p:nvSpPr>
          <p:cNvPr id="44" name="Rounded Rectangular Callout 43"/>
          <p:cNvSpPr/>
          <p:nvPr/>
        </p:nvSpPr>
        <p:spPr bwMode="auto">
          <a:xfrm>
            <a:off x="153388" y="4950683"/>
            <a:ext cx="2597272" cy="1024933"/>
          </a:xfrm>
          <a:prstGeom prst="wedgeRoundRectCallout">
            <a:avLst>
              <a:gd name="adj1" fmla="val 54260"/>
              <a:gd name="adj2" fmla="val -32507"/>
              <a:gd name="adj3" fmla="val 16667"/>
            </a:avLst>
          </a:prstGeom>
          <a:solidFill>
            <a:schemeClr val="accent2">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C00000"/>
                </a:solidFill>
                <a:latin typeface="+mn-lt"/>
                <a:cs typeface="Arial" pitchFamily="34" charset="0"/>
              </a:rPr>
              <a:t>Learners share their</a:t>
            </a:r>
          </a:p>
          <a:p>
            <a:pPr algn="ctr" eaLnBrk="0" hangingPunct="0"/>
            <a:r>
              <a:rPr lang="en-US" sz="1200" b="1" dirty="0" smtClean="0">
                <a:solidFill>
                  <a:srgbClr val="C00000"/>
                </a:solidFill>
                <a:latin typeface="+mn-lt"/>
                <a:cs typeface="Arial" pitchFamily="34" charset="0"/>
              </a:rPr>
              <a:t>work and discuss how this</a:t>
            </a:r>
          </a:p>
          <a:p>
            <a:pPr algn="ctr" eaLnBrk="0" hangingPunct="0"/>
            <a:r>
              <a:rPr lang="en-US" sz="1200" b="1" dirty="0" smtClean="0">
                <a:solidFill>
                  <a:srgbClr val="C00000"/>
                </a:solidFill>
                <a:latin typeface="+mn-lt"/>
                <a:cs typeface="Arial" pitchFamily="34" charset="0"/>
              </a:rPr>
              <a:t>application can be </a:t>
            </a:r>
          </a:p>
          <a:p>
            <a:pPr algn="ctr" eaLnBrk="0" hangingPunct="0"/>
            <a:r>
              <a:rPr lang="en-US" sz="1200" b="1" dirty="0" smtClean="0">
                <a:solidFill>
                  <a:srgbClr val="C00000"/>
                </a:solidFill>
                <a:latin typeface="+mn-lt"/>
                <a:cs typeface="Arial" pitchFamily="34" charset="0"/>
              </a:rPr>
              <a:t>used in other ways</a:t>
            </a:r>
          </a:p>
        </p:txBody>
      </p:sp>
      <p:sp>
        <p:nvSpPr>
          <p:cNvPr id="45" name="Rounded Rectangular Callout 44"/>
          <p:cNvSpPr/>
          <p:nvPr/>
        </p:nvSpPr>
        <p:spPr bwMode="auto">
          <a:xfrm>
            <a:off x="326037" y="1850890"/>
            <a:ext cx="1561644" cy="1880680"/>
          </a:xfrm>
          <a:prstGeom prst="wedgeRoundRectCallout">
            <a:avLst>
              <a:gd name="adj1" fmla="val 74605"/>
              <a:gd name="adj2" fmla="val 19776"/>
              <a:gd name="adj3" fmla="val 16667"/>
            </a:avLst>
          </a:prstGeom>
          <a:solidFill>
            <a:schemeClr val="accent2">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C00000"/>
                </a:solidFill>
                <a:latin typeface="+mn-lt"/>
                <a:cs typeface="Arial" pitchFamily="34" charset="0"/>
              </a:rPr>
              <a:t>Learners</a:t>
            </a:r>
          </a:p>
          <a:p>
            <a:pPr algn="ctr" eaLnBrk="0" hangingPunct="0"/>
            <a:r>
              <a:rPr lang="en-US" sz="1200" b="1" dirty="0" smtClean="0">
                <a:solidFill>
                  <a:srgbClr val="C00000"/>
                </a:solidFill>
                <a:latin typeface="+mn-lt"/>
                <a:cs typeface="Arial" pitchFamily="34" charset="0"/>
              </a:rPr>
              <a:t>complete</a:t>
            </a:r>
          </a:p>
          <a:p>
            <a:pPr algn="ctr" eaLnBrk="0" hangingPunct="0"/>
            <a:r>
              <a:rPr lang="en-US" sz="1200" b="1" dirty="0" smtClean="0">
                <a:solidFill>
                  <a:srgbClr val="C00000"/>
                </a:solidFill>
                <a:latin typeface="+mn-lt"/>
                <a:cs typeface="Arial" pitchFamily="34" charset="0"/>
              </a:rPr>
              <a:t>a skills set</a:t>
            </a:r>
          </a:p>
          <a:p>
            <a:pPr algn="ctr" eaLnBrk="0" hangingPunct="0"/>
            <a:r>
              <a:rPr lang="en-US" sz="1200" b="1" dirty="0" smtClean="0">
                <a:solidFill>
                  <a:srgbClr val="C00000"/>
                </a:solidFill>
                <a:latin typeface="+mn-lt"/>
                <a:cs typeface="Arial" pitchFamily="34" charset="0"/>
              </a:rPr>
              <a:t>checklist</a:t>
            </a:r>
          </a:p>
        </p:txBody>
      </p:sp>
      <p:sp>
        <p:nvSpPr>
          <p:cNvPr id="46" name="Title 45"/>
          <p:cNvSpPr>
            <a:spLocks noGrp="1"/>
          </p:cNvSpPr>
          <p:nvPr>
            <p:ph type="title"/>
          </p:nvPr>
        </p:nvSpPr>
        <p:spPr bwMode="auto">
          <a:xfrm>
            <a:off x="454025" y="77991"/>
            <a:ext cx="8229600" cy="889000"/>
          </a:xfrm>
          <a:prstGeom prst="roundRect">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800" b="1" i="1" dirty="0" smtClean="0">
                <a:solidFill>
                  <a:schemeClr val="bg1"/>
                </a:solidFill>
                <a:latin typeface="+mn-lt"/>
                <a:cs typeface="Arial" pitchFamily="34" charset="0"/>
              </a:rPr>
              <a:t>Course Approach: </a:t>
            </a:r>
            <a:r>
              <a:rPr lang="en-US" sz="1800" b="1" dirty="0" smtClean="0">
                <a:solidFill>
                  <a:schemeClr val="bg1"/>
                </a:solidFill>
                <a:latin typeface="+mn-lt"/>
                <a:cs typeface="Arial" pitchFamily="34" charset="0"/>
              </a:rPr>
              <a:t>Learners complete documents and</a:t>
            </a:r>
            <a:br>
              <a:rPr lang="en-US" sz="1800" b="1" dirty="0" smtClean="0">
                <a:solidFill>
                  <a:schemeClr val="bg1"/>
                </a:solidFill>
                <a:latin typeface="+mn-lt"/>
                <a:cs typeface="Arial" pitchFamily="34" charset="0"/>
              </a:rPr>
            </a:br>
            <a:r>
              <a:rPr lang="en-US" sz="1800" b="1" dirty="0" smtClean="0">
                <a:solidFill>
                  <a:schemeClr val="bg1"/>
                </a:solidFill>
                <a:latin typeface="+mn-lt"/>
                <a:cs typeface="Arial" pitchFamily="34" charset="0"/>
              </a:rPr>
              <a:t>do activities that they can find immediately useful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39" grpId="0" animBg="1"/>
      <p:bldP spid="41" grpId="0" animBg="1"/>
      <p:bldP spid="42" grpId="0" animBg="1"/>
      <p:bldP spid="43" grpId="0" animBg="1"/>
      <p:bldP spid="44" grpId="0" animBg="1"/>
      <p:bldP spid="45" grpId="0" animBg="1"/>
    </p:bldLst>
  </p:timing>
</p:sld>
</file>

<file path=ppt/theme/theme1.xml><?xml version="1.0" encoding="utf-8"?>
<a:theme xmlns:a="http://schemas.openxmlformats.org/drawingml/2006/main" name="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Intel_LTtemplate_121410.potx</Template>
  <TotalTime>4323</TotalTime>
  <Words>1948</Words>
  <Application>Microsoft Office PowerPoint</Application>
  <PresentationFormat>On-screen Show (4:3)</PresentationFormat>
  <Paragraphs>356</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Intel_LTtemplate_121410</vt:lpstr>
      <vt:lpstr>PowerPoint Presentation</vt:lpstr>
      <vt:lpstr>Intel® Easy Steps</vt:lpstr>
      <vt:lpstr>Intel® Easy Steps is used as a key program to address Empowerment of Women </vt:lpstr>
      <vt:lpstr>PowerPoint Presentation</vt:lpstr>
      <vt:lpstr>PowerPoint Presentation</vt:lpstr>
      <vt:lpstr>Intel® Easy Steps Program Offerings</vt:lpstr>
      <vt:lpstr>PowerPoint Presentation</vt:lpstr>
      <vt:lpstr>PowerPoint Presentation</vt:lpstr>
      <vt:lpstr>Course Approach: Learners complete documents and do activities that they can find immediately useful </vt:lpstr>
      <vt:lpstr>PowerPoint Presentation</vt:lpstr>
      <vt:lpstr>PowerPoint Presentation</vt:lpstr>
      <vt:lpstr>Intel® Easy Steps Activity Cards </vt:lpstr>
      <vt:lpstr>PowerPoint Presentation</vt:lpstr>
      <vt:lpstr>A reference to the Help Guide is imbedded in most every step</vt:lpstr>
      <vt:lpstr>Example of Help Guide page</vt:lpstr>
      <vt:lpstr>Digital Viewer (available in some languages)</vt:lpstr>
      <vt:lpstr>PowerPoint Presentation</vt:lpstr>
      <vt:lpstr>Module 1:  Introducing Computers and Operating Systems</vt:lpstr>
      <vt:lpstr>Module 2:  Introducing Internet and Email</vt:lpstr>
      <vt:lpstr>Module 3:  Introducing Word Processing</vt:lpstr>
      <vt:lpstr>Module 4:  Introducing Spreadsheets</vt:lpstr>
      <vt:lpstr>Module 5:  Introducing Multimedia</vt:lpstr>
      <vt:lpstr>Module 6:  Introducing Entrepreneurship</vt:lpstr>
      <vt:lpstr>Module 7:  Money Management and       Finances</vt:lpstr>
      <vt:lpstr>Module 8:   Marketing Plan</vt:lpstr>
      <vt:lpstr>Module 9:   Branding</vt:lpstr>
      <vt:lpstr>Module 10:  Marketing Material</vt:lpstr>
      <vt:lpstr>Module 11:  Online Marketing</vt:lpstr>
      <vt:lpstr>Module 12:  Collecting Feedback Online</vt:lpstr>
      <vt:lpstr>The “Showcase”  Modules 13-14</vt:lpstr>
      <vt:lpstr>How to Use the Intel® Education Help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pgbroffm</cp:lastModifiedBy>
  <cp:revision>512</cp:revision>
  <cp:lastPrinted>2012-09-25T16:50:21Z</cp:lastPrinted>
  <dcterms:created xsi:type="dcterms:W3CDTF">2010-12-14T21:35:33Z</dcterms:created>
  <dcterms:modified xsi:type="dcterms:W3CDTF">2013-03-05T17:12:37Z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